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5"/>
  </p:notesMasterIdLst>
  <p:sldIdLst>
    <p:sldId id="256" r:id="rId2"/>
    <p:sldId id="281" r:id="rId3"/>
    <p:sldId id="257" r:id="rId4"/>
    <p:sldId id="259" r:id="rId5"/>
    <p:sldId id="306" r:id="rId6"/>
    <p:sldId id="307" r:id="rId7"/>
    <p:sldId id="310" r:id="rId8"/>
    <p:sldId id="311" r:id="rId9"/>
    <p:sldId id="312" r:id="rId10"/>
    <p:sldId id="313" r:id="rId11"/>
    <p:sldId id="314" r:id="rId12"/>
    <p:sldId id="315" r:id="rId13"/>
    <p:sldId id="316" r:id="rId14"/>
    <p:sldId id="317" r:id="rId15"/>
    <p:sldId id="335" r:id="rId16"/>
    <p:sldId id="318" r:id="rId17"/>
    <p:sldId id="319" r:id="rId18"/>
    <p:sldId id="320" r:id="rId19"/>
    <p:sldId id="321" r:id="rId20"/>
    <p:sldId id="322" r:id="rId21"/>
    <p:sldId id="266" r:id="rId22"/>
    <p:sldId id="323" r:id="rId23"/>
    <p:sldId id="324" r:id="rId24"/>
    <p:sldId id="325" r:id="rId25"/>
    <p:sldId id="327" r:id="rId26"/>
    <p:sldId id="328" r:id="rId27"/>
    <p:sldId id="329" r:id="rId28"/>
    <p:sldId id="330" r:id="rId29"/>
    <p:sldId id="336" r:id="rId30"/>
    <p:sldId id="337" r:id="rId31"/>
    <p:sldId id="338" r:id="rId32"/>
    <p:sldId id="340" r:id="rId33"/>
    <p:sldId id="339" r:id="rId34"/>
  </p:sldIdLst>
  <p:sldSz cx="9144000" cy="5143500" type="screen16x9"/>
  <p:notesSz cx="6858000" cy="9144000"/>
  <p:embeddedFontLst>
    <p:embeddedFont>
      <p:font typeface="Lexend Deca" panose="020B0604020202020204" charset="0"/>
      <p:regular r:id="rId36"/>
      <p:bold r:id="rId37"/>
    </p:embeddedFont>
    <p:embeddedFont>
      <p:font typeface="Segoe UI Black" panose="020B0A02040204020203" pitchFamily="34" charset="0"/>
      <p:bold r:id="rId38"/>
      <p:boldItalic r:id="rId39"/>
    </p:embeddedFont>
    <p:embeddedFont>
      <p:font typeface="Work Sans"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DC838F-1116-4796-B264-FA858153DBCC}">
  <a:tblStyle styleId="{A0DC838F-1116-4796-B264-FA858153DBC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10" autoAdjust="0"/>
    <p:restoredTop sz="94660"/>
  </p:normalViewPr>
  <p:slideViewPr>
    <p:cSldViewPr snapToGrid="0">
      <p:cViewPr varScale="1">
        <p:scale>
          <a:sx n="102" d="100"/>
          <a:sy n="102" d="100"/>
        </p:scale>
        <p:origin x="1032"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a:solidFill>
                <a:srgbClr val="5F7D96"/>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7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549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751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3429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55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118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91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03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878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82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f87a5ccf0f_0_1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f87a5ccf0f_0_1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868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763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953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736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812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071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689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8792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624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8253e8d2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8253e8d2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503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777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086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7a5ccf0f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f87a5ccf0f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3797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093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35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7020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452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f8253e8d2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f8253e8d2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913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558050"/>
            <a:ext cx="4325400" cy="1749000"/>
          </a:xfrm>
          <a:prstGeom prst="rect">
            <a:avLst/>
          </a:prstGeom>
        </p:spPr>
        <p:txBody>
          <a:bodyPr spcFirstLastPara="1" wrap="square" lIns="91425" tIns="91425" rIns="91425" bIns="91425" anchor="b" anchorCtr="0">
            <a:noAutofit/>
          </a:bodyPr>
          <a:lstStyle>
            <a:lvl1pPr lvl="0">
              <a:spcBef>
                <a:spcPts val="0"/>
              </a:spcBef>
              <a:spcAft>
                <a:spcPts val="0"/>
              </a:spcAft>
              <a:buClr>
                <a:schemeClr val="dk1"/>
              </a:buClr>
              <a:buSzPts val="5200"/>
              <a:buNone/>
              <a:defRPr sz="52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a:endParaRPr/>
          </a:p>
        </p:txBody>
      </p:sp>
      <p:sp>
        <p:nvSpPr>
          <p:cNvPr id="10" name="Google Shape;10;p2"/>
          <p:cNvSpPr txBox="1">
            <a:spLocks noGrp="1"/>
          </p:cNvSpPr>
          <p:nvPr>
            <p:ph type="subTitle" idx="1"/>
          </p:nvPr>
        </p:nvSpPr>
        <p:spPr>
          <a:xfrm>
            <a:off x="720000" y="3245938"/>
            <a:ext cx="4230300" cy="49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8" name="Google Shape;28;p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body" idx="1"/>
          </p:nvPr>
        </p:nvSpPr>
        <p:spPr>
          <a:xfrm>
            <a:off x="4252400" y="1389600"/>
            <a:ext cx="4701900" cy="3179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95959"/>
              </a:buClr>
              <a:buSzPts val="1600"/>
              <a:buAutoNum type="arabicPeriod"/>
              <a:defRPr/>
            </a:lvl1pPr>
            <a:lvl2pPr marL="914400" lvl="1" indent="-317500">
              <a:spcBef>
                <a:spcPts val="0"/>
              </a:spcBef>
              <a:spcAft>
                <a:spcPts val="0"/>
              </a:spcAft>
              <a:buClr>
                <a:srgbClr val="595959"/>
              </a:buClr>
              <a:buSzPts val="1400"/>
              <a:buFont typeface="Anaheim"/>
              <a:buAutoNum type="alphaLcPeriod"/>
              <a:defRPr/>
            </a:lvl2pPr>
            <a:lvl3pPr marL="1371600" lvl="2" indent="-317500">
              <a:spcBef>
                <a:spcPts val="0"/>
              </a:spcBef>
              <a:spcAft>
                <a:spcPts val="0"/>
              </a:spcAft>
              <a:buClr>
                <a:srgbClr val="595959"/>
              </a:buClr>
              <a:buSzPts val="1400"/>
              <a:buFont typeface="Anaheim"/>
              <a:buAutoNum type="romanLcPeriod"/>
              <a:defRPr/>
            </a:lvl3pPr>
            <a:lvl4pPr marL="1828800" lvl="3" indent="-317500">
              <a:spcBef>
                <a:spcPts val="0"/>
              </a:spcBef>
              <a:spcAft>
                <a:spcPts val="0"/>
              </a:spcAft>
              <a:buClr>
                <a:srgbClr val="595959"/>
              </a:buClr>
              <a:buSzPts val="1400"/>
              <a:buFont typeface="Anaheim"/>
              <a:buAutoNum type="arabicPeriod"/>
              <a:defRPr/>
            </a:lvl4pPr>
            <a:lvl5pPr marL="2286000" lvl="4" indent="-317500">
              <a:spcBef>
                <a:spcPts val="0"/>
              </a:spcBef>
              <a:spcAft>
                <a:spcPts val="0"/>
              </a:spcAft>
              <a:buClr>
                <a:srgbClr val="595959"/>
              </a:buClr>
              <a:buSzPts val="1400"/>
              <a:buFont typeface="Anaheim"/>
              <a:buAutoNum type="alphaLcPeriod"/>
              <a:defRPr/>
            </a:lvl5pPr>
            <a:lvl6pPr marL="2743200" lvl="5" indent="-317500">
              <a:spcBef>
                <a:spcPts val="0"/>
              </a:spcBef>
              <a:spcAft>
                <a:spcPts val="0"/>
              </a:spcAft>
              <a:buClr>
                <a:srgbClr val="595959"/>
              </a:buClr>
              <a:buSzPts val="1400"/>
              <a:buFont typeface="Anaheim"/>
              <a:buAutoNum type="romanLcPeriod"/>
              <a:defRPr/>
            </a:lvl6pPr>
            <a:lvl7pPr marL="3200400" lvl="6" indent="-317500">
              <a:spcBef>
                <a:spcPts val="0"/>
              </a:spcBef>
              <a:spcAft>
                <a:spcPts val="0"/>
              </a:spcAft>
              <a:buClr>
                <a:srgbClr val="595959"/>
              </a:buClr>
              <a:buSzPts val="1400"/>
              <a:buFont typeface="Anaheim"/>
              <a:buAutoNum type="arabicPeriod"/>
              <a:defRPr/>
            </a:lvl7pPr>
            <a:lvl8pPr marL="3657600" lvl="7" indent="-317500">
              <a:spcBef>
                <a:spcPts val="0"/>
              </a:spcBef>
              <a:spcAft>
                <a:spcPts val="0"/>
              </a:spcAft>
              <a:buClr>
                <a:srgbClr val="595959"/>
              </a:buClr>
              <a:buSzPts val="1400"/>
              <a:buFont typeface="Anaheim"/>
              <a:buAutoNum type="alphaLcPeriod"/>
              <a:defRPr/>
            </a:lvl8pPr>
            <a:lvl9pPr marL="4114800" lvl="8" indent="-317500">
              <a:spcBef>
                <a:spcPts val="0"/>
              </a:spcBef>
              <a:spcAft>
                <a:spcPts val="0"/>
              </a:spcAft>
              <a:buClr>
                <a:srgbClr val="595959"/>
              </a:buClr>
              <a:buSzPts val="1400"/>
              <a:buFont typeface="Anaheim"/>
              <a:buAutoNum type="romanLcPeriod"/>
              <a:defRPr/>
            </a:lvl9pPr>
          </a:lstStyle>
          <a:p>
            <a:endParaRPr/>
          </a:p>
        </p:txBody>
      </p:sp>
      <p:sp>
        <p:nvSpPr>
          <p:cNvPr id="49" name="Google Shape;49;p7"/>
          <p:cNvSpPr txBox="1">
            <a:spLocks noGrp="1"/>
          </p:cNvSpPr>
          <p:nvPr>
            <p:ph type="title"/>
          </p:nvPr>
        </p:nvSpPr>
        <p:spPr>
          <a:xfrm>
            <a:off x="1056075" y="2340213"/>
            <a:ext cx="2791800" cy="65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
  <p:cSld name="TITLE_1_1">
    <p:spTree>
      <p:nvGrpSpPr>
        <p:cNvPr id="1" name="Shape 206"/>
        <p:cNvGrpSpPr/>
        <p:nvPr/>
      </p:nvGrpSpPr>
      <p:grpSpPr>
        <a:xfrm>
          <a:off x="0" y="0"/>
          <a:ext cx="0" cy="0"/>
          <a:chOff x="0" y="0"/>
          <a:chExt cx="0" cy="0"/>
        </a:xfrm>
      </p:grpSpPr>
      <p:sp>
        <p:nvSpPr>
          <p:cNvPr id="207" name="Google Shape;207;p24"/>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flipH="1">
            <a:off x="-2525" y="4416600"/>
            <a:ext cx="9158700" cy="726900"/>
          </a:xfrm>
          <a:prstGeom prst="round2SameRect">
            <a:avLst>
              <a:gd name="adj1" fmla="val 50000"/>
              <a:gd name="adj2" fmla="val 0"/>
            </a:avLst>
          </a:prstGeom>
          <a:solidFill>
            <a:schemeClr val="lt2"/>
          </a:solidFill>
          <a:ln>
            <a:noFill/>
          </a:ln>
          <a:effectLst>
            <a:outerShdw blurRad="57150" dist="19050" dir="142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706250" y="4563150"/>
            <a:ext cx="7189200" cy="4338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TITLE_AND_TWO_COLUMNS_2_1_1_1">
    <p:spTree>
      <p:nvGrpSpPr>
        <p:cNvPr id="1" name="Shape 211"/>
        <p:cNvGrpSpPr/>
        <p:nvPr/>
      </p:nvGrpSpPr>
      <p:grpSpPr>
        <a:xfrm>
          <a:off x="0" y="0"/>
          <a:ext cx="0" cy="0"/>
          <a:chOff x="0" y="0"/>
          <a:chExt cx="0" cy="0"/>
        </a:xfrm>
      </p:grpSpPr>
      <p:sp>
        <p:nvSpPr>
          <p:cNvPr id="212" name="Google Shape;212;p25"/>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5"/>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77500" y="368825"/>
            <a:ext cx="7346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1pPr>
            <a:lvl2pPr marL="914400" lvl="1"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2pPr>
            <a:lvl3pPr marL="1371600" lvl="2"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3pPr>
            <a:lvl4pPr marL="1828800" lvl="3"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4pPr>
            <a:lvl5pPr marL="2286000" lvl="4"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5pPr>
            <a:lvl6pPr marL="2743200" lvl="5"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6pPr>
            <a:lvl7pPr marL="3200400" lvl="6"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7pPr>
            <a:lvl8pPr marL="3657600" lvl="7"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8pPr>
            <a:lvl9pPr marL="4114800" lvl="8" indent="-330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70" r:id="rId5"/>
    <p:sldLayoutId id="214748367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9"/>
          <p:cNvSpPr/>
          <p:nvPr/>
        </p:nvSpPr>
        <p:spPr>
          <a:xfrm>
            <a:off x="2595011" y="3546821"/>
            <a:ext cx="4266900" cy="466144"/>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26" name="Google Shape;226;p29"/>
          <p:cNvSpPr txBox="1">
            <a:spLocks noGrp="1"/>
          </p:cNvSpPr>
          <p:nvPr>
            <p:ph type="ctrTitle"/>
          </p:nvPr>
        </p:nvSpPr>
        <p:spPr>
          <a:xfrm>
            <a:off x="1226394" y="1074022"/>
            <a:ext cx="6691209" cy="24252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a:solidFill>
                  <a:schemeClr val="tx1"/>
                </a:solidFill>
                <a:latin typeface="Segoe UI Black" panose="020B0A02040204020203" pitchFamily="34" charset="0"/>
                <a:ea typeface="Segoe UI Black" panose="020B0A02040204020203" pitchFamily="34" charset="0"/>
              </a:rPr>
              <a:t>LẬP TRÌNH </a:t>
            </a:r>
            <a:br>
              <a:rPr lang="vi-VN" sz="4400">
                <a:solidFill>
                  <a:schemeClr val="tx1"/>
                </a:solidFill>
                <a:latin typeface="Segoe UI Black" panose="020B0A02040204020203" pitchFamily="34" charset="0"/>
                <a:ea typeface="Segoe UI Black" panose="020B0A02040204020203" pitchFamily="34" charset="0"/>
              </a:rPr>
            </a:br>
            <a:r>
              <a:rPr lang="en-US" sz="4400">
                <a:solidFill>
                  <a:schemeClr val="tx1"/>
                </a:solidFill>
                <a:latin typeface="Segoe UI Black" panose="020B0A02040204020203" pitchFamily="34" charset="0"/>
                <a:ea typeface="Segoe UI Black" panose="020B0A02040204020203" pitchFamily="34" charset="0"/>
              </a:rPr>
              <a:t>ĐA NỀN TẢNG CHO </a:t>
            </a:r>
            <a:br>
              <a:rPr lang="en-US" sz="4400">
                <a:solidFill>
                  <a:schemeClr val="tx1"/>
                </a:solidFill>
                <a:latin typeface="Segoe UI Black" panose="020B0A02040204020203" pitchFamily="34" charset="0"/>
                <a:ea typeface="Segoe UI Black" panose="020B0A02040204020203" pitchFamily="34" charset="0"/>
              </a:rPr>
            </a:br>
            <a:r>
              <a:rPr lang="en-US" sz="4400">
                <a:solidFill>
                  <a:schemeClr val="tx1"/>
                </a:solidFill>
                <a:latin typeface="Segoe UI Black" panose="020B0A02040204020203" pitchFamily="34" charset="0"/>
                <a:ea typeface="Segoe UI Black" panose="020B0A02040204020203" pitchFamily="34" charset="0"/>
              </a:rPr>
              <a:t>ỨNG DỤNG DI ĐỘNG</a:t>
            </a:r>
          </a:p>
        </p:txBody>
      </p:sp>
      <p:sp>
        <p:nvSpPr>
          <p:cNvPr id="227" name="Google Shape;227;p29"/>
          <p:cNvSpPr txBox="1">
            <a:spLocks noGrp="1"/>
          </p:cNvSpPr>
          <p:nvPr>
            <p:ph type="subTitle" idx="1"/>
          </p:nvPr>
        </p:nvSpPr>
        <p:spPr>
          <a:xfrm>
            <a:off x="2594973" y="3498670"/>
            <a:ext cx="4230300" cy="56244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800" b="1">
                <a:solidFill>
                  <a:schemeClr val="tx1"/>
                </a:solidFill>
                <a:latin typeface="Segoe UI Black" panose="020B0A02040204020203" pitchFamily="34" charset="0"/>
                <a:ea typeface="Segoe UI Black" panose="020B0A02040204020203" pitchFamily="34" charset="0"/>
              </a:rPr>
              <a:t>GV: ThS. NGUYỄN THANH TRUYỀN</a:t>
            </a:r>
            <a:endParaRPr sz="1800" b="1">
              <a:solidFill>
                <a:schemeClr val="tx1"/>
              </a:solidFill>
              <a:latin typeface="Segoe UI Black" panose="020B0A02040204020203" pitchFamily="34" charset="0"/>
              <a:ea typeface="Segoe UI Black" panose="020B0A02040204020203" pitchFamily="34" charset="0"/>
            </a:endParaRPr>
          </a:p>
        </p:txBody>
      </p:sp>
      <p:grpSp>
        <p:nvGrpSpPr>
          <p:cNvPr id="229" name="Google Shape;229;p29"/>
          <p:cNvGrpSpPr/>
          <p:nvPr/>
        </p:nvGrpSpPr>
        <p:grpSpPr>
          <a:xfrm>
            <a:off x="7526973" y="530839"/>
            <a:ext cx="332201" cy="324420"/>
            <a:chOff x="3380213" y="4209475"/>
            <a:chExt cx="403450" cy="394000"/>
          </a:xfrm>
          <a:solidFill>
            <a:schemeClr val="bg1"/>
          </a:solidFill>
        </p:grpSpPr>
        <p:sp>
          <p:nvSpPr>
            <p:cNvPr id="230" name="Google Shape;230;p29"/>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31" name="Google Shape;231;p29"/>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232" name="Google Shape;232;p29"/>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233" name="Google Shape;233;p29"/>
          <p:cNvGrpSpPr/>
          <p:nvPr/>
        </p:nvGrpSpPr>
        <p:grpSpPr>
          <a:xfrm>
            <a:off x="8054864" y="531011"/>
            <a:ext cx="369126" cy="324424"/>
            <a:chOff x="4467200" y="877100"/>
            <a:chExt cx="481825" cy="423475"/>
          </a:xfrm>
          <a:solidFill>
            <a:schemeClr val="bg1"/>
          </a:solidFill>
        </p:grpSpPr>
        <p:sp>
          <p:nvSpPr>
            <p:cNvPr id="234" name="Google Shape;234;p2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35" name="Google Shape;235;p2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36" name="Google Shape;236;p2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37" name="Google Shape;237;p2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238" name="Google Shape;238;p29"/>
          <p:cNvGrpSpPr/>
          <p:nvPr/>
        </p:nvGrpSpPr>
        <p:grpSpPr>
          <a:xfrm>
            <a:off x="8054884" y="4613755"/>
            <a:ext cx="332212" cy="332592"/>
            <a:chOff x="6674938" y="1490925"/>
            <a:chExt cx="393850" cy="394300"/>
          </a:xfrm>
          <a:solidFill>
            <a:schemeClr val="bg1"/>
          </a:solidFill>
        </p:grpSpPr>
        <p:sp>
          <p:nvSpPr>
            <p:cNvPr id="239" name="Google Shape;239;p29"/>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latin typeface="+mn-lt"/>
              </a:endParaRPr>
            </a:p>
          </p:txBody>
        </p:sp>
        <p:sp>
          <p:nvSpPr>
            <p:cNvPr id="240" name="Google Shape;240;p29"/>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latin typeface="+mn-lt"/>
              </a:endParaRPr>
            </a:p>
          </p:txBody>
        </p:sp>
        <p:sp>
          <p:nvSpPr>
            <p:cNvPr id="241" name="Google Shape;241;p29"/>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latin typeface="+mn-lt"/>
              </a:endParaRPr>
            </a:p>
          </p:txBody>
        </p:sp>
        <p:sp>
          <p:nvSpPr>
            <p:cNvPr id="242" name="Google Shape;242;p29"/>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latin typeface="+mn-lt"/>
              </a:endParaRPr>
            </a:p>
          </p:txBody>
        </p:sp>
        <p:sp>
          <p:nvSpPr>
            <p:cNvPr id="243" name="Google Shape;243;p29"/>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latin typeface="+mn-lt"/>
              </a:endParaRPr>
            </a:p>
          </p:txBody>
        </p:sp>
        <p:sp>
          <p:nvSpPr>
            <p:cNvPr id="244" name="Google Shape;244;p29"/>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latin typeface="+mn-lt"/>
              </a:endParaRPr>
            </a:p>
          </p:txBody>
        </p:sp>
        <p:sp>
          <p:nvSpPr>
            <p:cNvPr id="245" name="Google Shape;245;p29"/>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latin typeface="+mn-lt"/>
              </a:endParaRPr>
            </a:p>
          </p:txBody>
        </p:sp>
      </p:grpSp>
      <p:grpSp>
        <p:nvGrpSpPr>
          <p:cNvPr id="246" name="Google Shape;246;p29"/>
          <p:cNvGrpSpPr/>
          <p:nvPr/>
        </p:nvGrpSpPr>
        <p:grpSpPr>
          <a:xfrm>
            <a:off x="7495358" y="4615864"/>
            <a:ext cx="332239" cy="328589"/>
            <a:chOff x="3385438" y="2850425"/>
            <a:chExt cx="398225" cy="393850"/>
          </a:xfrm>
          <a:solidFill>
            <a:schemeClr val="bg1"/>
          </a:solidFill>
        </p:grpSpPr>
        <p:sp>
          <p:nvSpPr>
            <p:cNvPr id="247" name="Google Shape;247;p29"/>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48" name="Google Shape;248;p29"/>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49" name="Google Shape;249;p29"/>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50" name="Google Shape;250;p29"/>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260" name="Google Shape;260;p29"/>
          <p:cNvSpPr txBox="1"/>
          <p:nvPr/>
        </p:nvSpPr>
        <p:spPr>
          <a:xfrm>
            <a:off x="1763219" y="388499"/>
            <a:ext cx="5768627" cy="49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2800" b="1">
                <a:solidFill>
                  <a:schemeClr val="bg1"/>
                </a:solidFill>
                <a:latin typeface="+mn-lt"/>
                <a:ea typeface="Lexend Deca"/>
                <a:cs typeface="Lexend Deca"/>
                <a:sym typeface="Lexend Deca"/>
              </a:rPr>
              <a:t>Hello!!!</a:t>
            </a:r>
            <a:endParaRPr sz="2800" b="1">
              <a:solidFill>
                <a:schemeClr val="bg1"/>
              </a:solidFill>
              <a:latin typeface="+mn-lt"/>
              <a:ea typeface="Lexend Deca"/>
              <a:cs typeface="Lexend Deca"/>
              <a:sym typeface="Lexend Deca"/>
            </a:endParaRPr>
          </a:p>
        </p:txBody>
      </p:sp>
      <p:sp>
        <p:nvSpPr>
          <p:cNvPr id="261" name="Google Shape;261;p29"/>
          <p:cNvSpPr txBox="1"/>
          <p:nvPr/>
        </p:nvSpPr>
        <p:spPr>
          <a:xfrm>
            <a:off x="833325" y="4563150"/>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2000" b="1">
                <a:solidFill>
                  <a:schemeClr val="tx1"/>
                </a:solidFill>
                <a:latin typeface="+mn-lt"/>
                <a:ea typeface="Lexend Deca"/>
                <a:cs typeface="Lexend Deca"/>
                <a:sym typeface="Lexend Deca"/>
              </a:rPr>
              <a:t>NHÓM 4 - 08TTMT</a:t>
            </a:r>
            <a:endParaRPr sz="2000" b="1">
              <a:solidFill>
                <a:schemeClr val="tx1"/>
              </a:solidFill>
              <a:latin typeface="+mn-lt"/>
              <a:ea typeface="Lexend Deca"/>
              <a:cs typeface="Lexend Deca"/>
              <a:sym typeface="Lexend Deca"/>
            </a:endParaRPr>
          </a:p>
        </p:txBody>
      </p:sp>
      <p:pic>
        <p:nvPicPr>
          <p:cNvPr id="1026" name="Picture 2">
            <a:extLst>
              <a:ext uri="{FF2B5EF4-FFF2-40B4-BE49-F238E27FC236}">
                <a16:creationId xmlns:a16="http://schemas.microsoft.com/office/drawing/2014/main" id="{358709D6-40E5-C7E0-ED94-B055CECEB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706" y="388499"/>
            <a:ext cx="609101" cy="609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2251247" y="434733"/>
            <a:ext cx="4503454"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CƠ SỞ LÝ LUẬN</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52127" y="4519196"/>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FLUTTER SỬ DỤNG DART</a:t>
            </a:r>
          </a:p>
        </p:txBody>
      </p:sp>
      <p:sp>
        <p:nvSpPr>
          <p:cNvPr id="5" name="TextBox 4">
            <a:extLst>
              <a:ext uri="{FF2B5EF4-FFF2-40B4-BE49-F238E27FC236}">
                <a16:creationId xmlns:a16="http://schemas.microsoft.com/office/drawing/2014/main" id="{8B365567-4DE7-0095-5873-C72F5E84DC1A}"/>
              </a:ext>
            </a:extLst>
          </p:cNvPr>
          <p:cNvSpPr txBox="1"/>
          <p:nvPr/>
        </p:nvSpPr>
        <p:spPr>
          <a:xfrm>
            <a:off x="384048" y="1824723"/>
            <a:ext cx="8375904" cy="1779974"/>
          </a:xfrm>
          <a:prstGeom prst="rect">
            <a:avLst/>
          </a:prstGeom>
          <a:noFill/>
        </p:spPr>
        <p:txBody>
          <a:bodyPr wrap="square">
            <a:spAutoFit/>
          </a:bodyPr>
          <a:lstStyle/>
          <a:p>
            <a:pPr algn="just">
              <a:lnSpc>
                <a:spcPct val="150000"/>
              </a:lnSpc>
              <a:spcBef>
                <a:spcPts val="300"/>
              </a:spcBef>
              <a:spcAft>
                <a:spcPts val="300"/>
              </a:spcAft>
            </a:pPr>
            <a:r>
              <a:rPr lang="vi-VN" sz="1800">
                <a:solidFill>
                  <a:schemeClr val="tx1"/>
                </a:solidFill>
                <a:effectLst/>
                <a:latin typeface="+mn-lt"/>
                <a:ea typeface="Calibri" panose="020F0502020204030204" pitchFamily="34" charset="0"/>
              </a:rPr>
              <a:t>Flutter sử dụng Dart vì Dart cho phép Flutter tránh được sự cần thiết của một ngôn ngữ bố cục khai báo riêng biệt như JSX và XML. </a:t>
            </a:r>
          </a:p>
          <a:p>
            <a:pPr algn="just">
              <a:lnSpc>
                <a:spcPct val="150000"/>
              </a:lnSpc>
              <a:spcBef>
                <a:spcPts val="300"/>
              </a:spcBef>
              <a:spcAft>
                <a:spcPts val="300"/>
              </a:spcAft>
            </a:pPr>
            <a:r>
              <a:rPr lang="vi-VN" sz="1800">
                <a:solidFill>
                  <a:schemeClr val="tx1"/>
                </a:solidFill>
                <a:effectLst/>
                <a:latin typeface="+mn-lt"/>
                <a:ea typeface="Calibri" panose="020F0502020204030204" pitchFamily="34" charset="0"/>
              </a:rPr>
              <a:t>Bố cục của Dart là khai báo và có lập trình, và nó giúp các nhà phát triển dễ dàng đọc và hình dung nó một cách nhanh chóng và dễ dàng. </a:t>
            </a:r>
          </a:p>
        </p:txBody>
      </p:sp>
      <p:sp>
        <p:nvSpPr>
          <p:cNvPr id="6" name="TextBox 5">
            <a:extLst>
              <a:ext uri="{FF2B5EF4-FFF2-40B4-BE49-F238E27FC236}">
                <a16:creationId xmlns:a16="http://schemas.microsoft.com/office/drawing/2014/main" id="{AC0685EA-2E15-AC4C-B282-18FA8371C200}"/>
              </a:ext>
            </a:extLst>
          </p:cNvPr>
          <p:cNvSpPr txBox="1"/>
          <p:nvPr/>
        </p:nvSpPr>
        <p:spPr>
          <a:xfrm>
            <a:off x="384048" y="1665485"/>
            <a:ext cx="8375904" cy="2195473"/>
          </a:xfrm>
          <a:prstGeom prst="rect">
            <a:avLst/>
          </a:prstGeom>
          <a:noFill/>
        </p:spPr>
        <p:txBody>
          <a:bodyPr wrap="square">
            <a:spAutoFit/>
          </a:bodyPr>
          <a:lstStyle/>
          <a:p>
            <a:pPr algn="just">
              <a:lnSpc>
                <a:spcPct val="150000"/>
              </a:lnSpc>
              <a:spcBef>
                <a:spcPts val="300"/>
              </a:spcBef>
              <a:spcAft>
                <a:spcPts val="300"/>
              </a:spcAft>
            </a:pPr>
            <a:r>
              <a:rPr lang="vi-VN" sz="1800">
                <a:solidFill>
                  <a:schemeClr val="tx1"/>
                </a:solidFill>
                <a:effectLst/>
                <a:latin typeface="+mn-lt"/>
                <a:ea typeface="Calibri" panose="020F0502020204030204" pitchFamily="34" charset="0"/>
              </a:rPr>
              <a:t>Ngoài ra, Flutter có thể dễ dàng cung cấp thêm công cụ vì bố cục bằng một ngôn ngữ và thông dụng.</a:t>
            </a:r>
            <a:endParaRPr lang="en-US" sz="1800">
              <a:solidFill>
                <a:schemeClr val="tx1"/>
              </a:solidFill>
              <a:effectLst/>
              <a:latin typeface="+mn-lt"/>
              <a:ea typeface="Calibri" panose="020F0502020204030204" pitchFamily="34" charset="0"/>
            </a:endParaRPr>
          </a:p>
          <a:p>
            <a:pPr algn="just">
              <a:lnSpc>
                <a:spcPct val="150000"/>
              </a:lnSpc>
              <a:spcBef>
                <a:spcPts val="300"/>
              </a:spcBef>
              <a:spcAft>
                <a:spcPts val="300"/>
              </a:spcAft>
            </a:pPr>
            <a:r>
              <a:rPr lang="vi-VN" sz="1800">
                <a:solidFill>
                  <a:schemeClr val="tx1"/>
                </a:solidFill>
                <a:effectLst/>
                <a:latin typeface="+mn-lt"/>
                <a:ea typeface="Calibri" panose="020F0502020204030204" pitchFamily="34" charset="0"/>
              </a:rPr>
              <a:t>Một lý do quan trọng khác khiến bộ đôi này được yêu thích là Dart, nếu được yêu cầu, sử dụng bộ biên dịch Just In Time. Điều này làm giảm đáng kể thời gian phát triển và phản hồi nhanh hơn.</a:t>
            </a:r>
            <a:endParaRPr lang="en-US" sz="1800">
              <a:solidFill>
                <a:schemeClr val="tx1"/>
              </a:solidFill>
              <a:effectLst/>
              <a:latin typeface="+mn-lt"/>
              <a:ea typeface="Calibri" panose="020F0502020204030204" pitchFamily="34" charset="0"/>
            </a:endParaRPr>
          </a:p>
        </p:txBody>
      </p:sp>
    </p:spTree>
    <p:extLst>
      <p:ext uri="{BB962C8B-B14F-4D97-AF65-F5344CB8AC3E}">
        <p14:creationId xmlns:p14="http://schemas.microsoft.com/office/powerpoint/2010/main" val="393213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2251247" y="434733"/>
            <a:ext cx="4503454"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CƠ SỞ LÝ LUẬN</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52127" y="4519196"/>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Android Studio</a:t>
            </a:r>
          </a:p>
        </p:txBody>
      </p:sp>
      <p:sp>
        <p:nvSpPr>
          <p:cNvPr id="5" name="TextBox 4">
            <a:extLst>
              <a:ext uri="{FF2B5EF4-FFF2-40B4-BE49-F238E27FC236}">
                <a16:creationId xmlns:a16="http://schemas.microsoft.com/office/drawing/2014/main" id="{8B365567-4DE7-0095-5873-C72F5E84DC1A}"/>
              </a:ext>
            </a:extLst>
          </p:cNvPr>
          <p:cNvSpPr txBox="1"/>
          <p:nvPr/>
        </p:nvSpPr>
        <p:spPr>
          <a:xfrm>
            <a:off x="3304032" y="1246497"/>
            <a:ext cx="5522976" cy="3026470"/>
          </a:xfrm>
          <a:prstGeom prst="rect">
            <a:avLst/>
          </a:prstGeom>
          <a:noFill/>
        </p:spPr>
        <p:txBody>
          <a:bodyPr wrap="square">
            <a:spAutoFit/>
          </a:bodyPr>
          <a:lstStyle/>
          <a:p>
            <a:pPr algn="just">
              <a:lnSpc>
                <a:spcPct val="150000"/>
              </a:lnSpc>
              <a:spcBef>
                <a:spcPts val="300"/>
              </a:spcBef>
              <a:spcAft>
                <a:spcPts val="300"/>
              </a:spcAft>
            </a:pPr>
            <a:r>
              <a:rPr lang="vi-VN" sz="1800" kern="0">
                <a:solidFill>
                  <a:schemeClr val="tx1"/>
                </a:solidFill>
                <a:effectLst/>
                <a:latin typeface="+mn-lt"/>
                <a:ea typeface="Calibri" panose="020F0502020204030204" pitchFamily="34" charset="0"/>
              </a:rPr>
              <a:t>Android Studio là Môi trường phát triển tích hợp (IDE) chính thức để phát triển ứng dụng Android</a:t>
            </a:r>
          </a:p>
          <a:p>
            <a:pPr algn="just">
              <a:lnSpc>
                <a:spcPct val="150000"/>
              </a:lnSpc>
              <a:spcBef>
                <a:spcPts val="300"/>
              </a:spcBef>
              <a:spcAft>
                <a:spcPts val="300"/>
              </a:spcAft>
            </a:pPr>
            <a:r>
              <a:rPr lang="vi-VN" sz="1800" kern="0">
                <a:solidFill>
                  <a:schemeClr val="tx1"/>
                </a:solidFill>
                <a:effectLst/>
                <a:latin typeface="+mn-lt"/>
                <a:ea typeface="Calibri" panose="020F0502020204030204" pitchFamily="34" charset="0"/>
              </a:rPr>
              <a:t>Nhờ có công cụ cho nhà phát triển và trình soạn thảo mã mạnh mẽ của IntelliJ IDEA, Android Studio cung cấp thêm nhiều tính năng giúp bạn nâng cao năng suất khi xây dựng ứng dụng Android, chẳng hạn như:</a:t>
            </a:r>
            <a:endParaRPr lang="en-US" sz="1800">
              <a:solidFill>
                <a:schemeClr val="tx1"/>
              </a:solidFill>
              <a:effectLst/>
              <a:latin typeface="+mn-lt"/>
              <a:ea typeface="Calibri" panose="020F0502020204030204" pitchFamily="34" charset="0"/>
            </a:endParaRPr>
          </a:p>
        </p:txBody>
      </p:sp>
      <p:sp>
        <p:nvSpPr>
          <p:cNvPr id="6" name="TextBox 5">
            <a:extLst>
              <a:ext uri="{FF2B5EF4-FFF2-40B4-BE49-F238E27FC236}">
                <a16:creationId xmlns:a16="http://schemas.microsoft.com/office/drawing/2014/main" id="{ABCD44AD-D029-0241-2B9C-B0C3A12B5094}"/>
              </a:ext>
            </a:extLst>
          </p:cNvPr>
          <p:cNvSpPr txBox="1"/>
          <p:nvPr/>
        </p:nvSpPr>
        <p:spPr>
          <a:xfrm>
            <a:off x="3304032" y="1187546"/>
            <a:ext cx="5615116" cy="3072636"/>
          </a:xfrm>
          <a:prstGeom prst="rect">
            <a:avLst/>
          </a:prstGeom>
          <a:noFill/>
        </p:spPr>
        <p:txBody>
          <a:bodyPr wrap="square">
            <a:spAutoFit/>
          </a:bodyPr>
          <a:lstStyle/>
          <a:p>
            <a:pPr marL="285750" lvl="0" indent="-285750" algn="just">
              <a:lnSpc>
                <a:spcPct val="150000"/>
              </a:lnSpc>
              <a:spcBef>
                <a:spcPts val="720"/>
              </a:spcBef>
              <a:spcAft>
                <a:spcPts val="720"/>
              </a:spcAft>
              <a:buFont typeface="Arial" panose="020B0604020202020204" pitchFamily="34" charset="0"/>
              <a:buChar char="•"/>
            </a:pPr>
            <a:r>
              <a:rPr lang="vi-VN" sz="1800">
                <a:solidFill>
                  <a:schemeClr val="tx1"/>
                </a:solidFill>
                <a:effectLst/>
                <a:latin typeface="+mn-lt"/>
                <a:ea typeface="Calibri" panose="020F0502020204030204" pitchFamily="34" charset="0"/>
              </a:rPr>
              <a:t>Build được các biến và tạo được nhiều file APK.</a:t>
            </a:r>
            <a:endParaRPr lang="vi-VN" sz="1800">
              <a:solidFill>
                <a:schemeClr val="tx1"/>
              </a:solidFill>
              <a:latin typeface="+mn-lt"/>
              <a:ea typeface="Calibri" panose="020F0502020204030204" pitchFamily="34" charset="0"/>
            </a:endParaRPr>
          </a:p>
          <a:p>
            <a:pPr marL="285750" lvl="0" indent="-285750" algn="just">
              <a:lnSpc>
                <a:spcPct val="150000"/>
              </a:lnSpc>
              <a:spcBef>
                <a:spcPts val="720"/>
              </a:spcBef>
              <a:spcAft>
                <a:spcPts val="720"/>
              </a:spcAft>
              <a:buFont typeface="Arial" panose="020B0604020202020204" pitchFamily="34" charset="0"/>
              <a:buChar char="•"/>
            </a:pPr>
            <a:r>
              <a:rPr lang="vi-VN" sz="1800">
                <a:solidFill>
                  <a:schemeClr val="tx1"/>
                </a:solidFill>
                <a:effectLst/>
                <a:latin typeface="+mn-lt"/>
                <a:ea typeface="Calibri" panose="020F0502020204030204" pitchFamily="34" charset="0"/>
              </a:rPr>
              <a:t>Hỗ trợ được C++ và NDK</a:t>
            </a:r>
          </a:p>
          <a:p>
            <a:pPr marL="285750" indent="-285750" algn="just">
              <a:lnSpc>
                <a:spcPct val="150000"/>
              </a:lnSpc>
              <a:spcBef>
                <a:spcPts val="720"/>
              </a:spcBef>
              <a:spcAft>
                <a:spcPts val="720"/>
              </a:spcAft>
              <a:buFont typeface="Arial" panose="020B0604020202020204" pitchFamily="34" charset="0"/>
              <a:buChar char="•"/>
            </a:pPr>
            <a:r>
              <a:rPr lang="vi-VN" sz="1800">
                <a:solidFill>
                  <a:schemeClr val="tx1"/>
                </a:solidFill>
                <a:effectLst/>
                <a:latin typeface="+mn-lt"/>
                <a:ea typeface="Calibri" panose="020F0502020204030204" pitchFamily="34" charset="0"/>
              </a:rPr>
              <a:t>Các trình soạn thảo mã và công cụ Intell cung cấp các tính năng cao </a:t>
            </a:r>
            <a:endParaRPr lang="en-US" sz="1800">
              <a:solidFill>
                <a:schemeClr val="tx1"/>
              </a:solidFill>
              <a:effectLst/>
              <a:latin typeface="+mn-lt"/>
              <a:ea typeface="Calibri" panose="020F0502020204030204" pitchFamily="34" charset="0"/>
            </a:endParaRPr>
          </a:p>
          <a:p>
            <a:pPr marL="285750" indent="-285750" algn="just">
              <a:lnSpc>
                <a:spcPct val="150000"/>
              </a:lnSpc>
              <a:spcBef>
                <a:spcPts val="720"/>
              </a:spcBef>
              <a:spcAft>
                <a:spcPts val="720"/>
              </a:spcAft>
              <a:buFont typeface="Arial" panose="020B0604020202020204" pitchFamily="34" charset="0"/>
              <a:buChar char="•"/>
            </a:pPr>
            <a:r>
              <a:rPr lang="vi-VN" sz="1800">
                <a:solidFill>
                  <a:schemeClr val="tx1"/>
                </a:solidFill>
                <a:effectLst/>
                <a:latin typeface="+mn-lt"/>
                <a:ea typeface="Calibri" panose="020F0502020204030204" pitchFamily="34" charset="0"/>
              </a:rPr>
              <a:t>Chức năng dò và sửa lỗi nhanh để hướng Android.</a:t>
            </a:r>
            <a:endParaRPr lang="en-US" sz="1800">
              <a:solidFill>
                <a:schemeClr val="tx1"/>
              </a:solidFill>
              <a:effectLst/>
              <a:latin typeface="+mn-lt"/>
              <a:ea typeface="Calibri" panose="020F0502020204030204" pitchFamily="34" charset="0"/>
            </a:endParaRPr>
          </a:p>
        </p:txBody>
      </p:sp>
      <p:pic>
        <p:nvPicPr>
          <p:cNvPr id="7" name="Picture 6" descr="Android Studio Flamingo stable released, things you need to know - Neowin">
            <a:extLst>
              <a:ext uri="{FF2B5EF4-FFF2-40B4-BE49-F238E27FC236}">
                <a16:creationId xmlns:a16="http://schemas.microsoft.com/office/drawing/2014/main" id="{C640F928-1D0F-A9FB-CC99-AEA19F87C7B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288" y="1669486"/>
            <a:ext cx="2924696" cy="1645218"/>
          </a:xfrm>
          <a:prstGeom prst="rect">
            <a:avLst/>
          </a:prstGeom>
          <a:noFill/>
          <a:ln>
            <a:noFill/>
          </a:ln>
        </p:spPr>
      </p:pic>
    </p:spTree>
    <p:extLst>
      <p:ext uri="{BB962C8B-B14F-4D97-AF65-F5344CB8AC3E}">
        <p14:creationId xmlns:p14="http://schemas.microsoft.com/office/powerpoint/2010/main" val="248248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2251247" y="434733"/>
            <a:ext cx="4503454"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CƠ SỞ LÝ LUẬN</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52127" y="4519196"/>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SQLite</a:t>
            </a:r>
          </a:p>
        </p:txBody>
      </p:sp>
      <p:pic>
        <p:nvPicPr>
          <p:cNvPr id="3" name="Picture 2">
            <a:extLst>
              <a:ext uri="{FF2B5EF4-FFF2-40B4-BE49-F238E27FC236}">
                <a16:creationId xmlns:a16="http://schemas.microsoft.com/office/drawing/2014/main" id="{A047062F-9441-D433-E370-886818570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965" y="1830102"/>
            <a:ext cx="2838413" cy="1666831"/>
          </a:xfrm>
          <a:prstGeom prst="rect">
            <a:avLst/>
          </a:prstGeom>
        </p:spPr>
      </p:pic>
      <p:sp>
        <p:nvSpPr>
          <p:cNvPr id="8" name="TextBox 7">
            <a:extLst>
              <a:ext uri="{FF2B5EF4-FFF2-40B4-BE49-F238E27FC236}">
                <a16:creationId xmlns:a16="http://schemas.microsoft.com/office/drawing/2014/main" id="{50FF6335-4F79-475C-33A7-7CF5977609CD}"/>
              </a:ext>
            </a:extLst>
          </p:cNvPr>
          <p:cNvSpPr txBox="1"/>
          <p:nvPr/>
        </p:nvSpPr>
        <p:spPr>
          <a:xfrm>
            <a:off x="3329927" y="1777630"/>
            <a:ext cx="5420334" cy="1704569"/>
          </a:xfrm>
          <a:prstGeom prst="rect">
            <a:avLst/>
          </a:prstGeom>
          <a:noFill/>
        </p:spPr>
        <p:txBody>
          <a:bodyPr wrap="square">
            <a:spAutoFit/>
          </a:bodyPr>
          <a:lstStyle/>
          <a:p>
            <a:pPr algn="just">
              <a:lnSpc>
                <a:spcPct val="150000"/>
              </a:lnSpc>
              <a:spcBef>
                <a:spcPts val="300"/>
              </a:spcBef>
              <a:spcAft>
                <a:spcPts val="300"/>
              </a:spcAft>
            </a:pPr>
            <a:r>
              <a:rPr lang="vi-VN" sz="1800">
                <a:solidFill>
                  <a:schemeClr val="tx1"/>
                </a:solidFill>
                <a:effectLst/>
                <a:latin typeface="+mn-lt"/>
                <a:ea typeface="Calibri" panose="020F0502020204030204" pitchFamily="34" charset="0"/>
              </a:rPr>
              <a:t>SQLite là một hệ thống quản lý cơ sở dữ liệu quan hệ (RDBMS) tương tự như Mysql, SQL Server, Ocracle, PostgreSQL ..., được phát triển bởi Richard Hipp vào năm 2000. </a:t>
            </a:r>
          </a:p>
        </p:txBody>
      </p:sp>
      <p:sp>
        <p:nvSpPr>
          <p:cNvPr id="10" name="TextBox 9">
            <a:extLst>
              <a:ext uri="{FF2B5EF4-FFF2-40B4-BE49-F238E27FC236}">
                <a16:creationId xmlns:a16="http://schemas.microsoft.com/office/drawing/2014/main" id="{2AFB2C2B-1AB1-E46E-3E92-5E37571210E2}"/>
              </a:ext>
            </a:extLst>
          </p:cNvPr>
          <p:cNvSpPr txBox="1"/>
          <p:nvPr/>
        </p:nvSpPr>
        <p:spPr>
          <a:xfrm>
            <a:off x="2882447" y="967184"/>
            <a:ext cx="6152085" cy="3518912"/>
          </a:xfrm>
          <a:prstGeom prst="rect">
            <a:avLst/>
          </a:prstGeom>
          <a:noFill/>
        </p:spPr>
        <p:txBody>
          <a:bodyPr wrap="square">
            <a:spAutoFit/>
          </a:bodyPr>
          <a:lstStyle/>
          <a:p>
            <a:pPr algn="just">
              <a:lnSpc>
                <a:spcPct val="150000"/>
              </a:lnSpc>
              <a:spcBef>
                <a:spcPts val="300"/>
              </a:spcBef>
              <a:spcAft>
                <a:spcPts val="300"/>
              </a:spcAft>
            </a:pPr>
            <a:r>
              <a:rPr lang="vi-VN" sz="1800">
                <a:solidFill>
                  <a:schemeClr val="tx1"/>
                </a:solidFill>
                <a:effectLst/>
                <a:latin typeface="+mn-lt"/>
                <a:ea typeface="Calibri" panose="020F0502020204030204" pitchFamily="34" charset="0"/>
              </a:rPr>
              <a:t>Điểm nổi bật của SQLite so với các DBMS khác là gọn, nhẹ, đơn giản, đặt biệt không cần mô hình server-client, không cần cài đặt, cấu hình hay khởi động nên không có khái niệm user, password hay quyền hạn trong SQLite Database. </a:t>
            </a:r>
          </a:p>
          <a:p>
            <a:pPr algn="just">
              <a:lnSpc>
                <a:spcPct val="150000"/>
              </a:lnSpc>
              <a:spcBef>
                <a:spcPts val="300"/>
              </a:spcBef>
              <a:spcAft>
                <a:spcPts val="300"/>
              </a:spcAft>
            </a:pPr>
            <a:r>
              <a:rPr lang="vi-VN" sz="1800">
                <a:solidFill>
                  <a:schemeClr val="tx1"/>
                </a:solidFill>
                <a:effectLst/>
                <a:latin typeface="+mn-lt"/>
                <a:ea typeface="Calibri" panose="020F0502020204030204" pitchFamily="34" charset="0"/>
              </a:rPr>
              <a:t>Dữ liệu cũng được lưu ở một file duy nhất. SQLite được sử dụng vào rất nhiều chương trình từ desktop đến mobile hay là website.</a:t>
            </a:r>
            <a:endParaRPr lang="en-US" sz="1800">
              <a:solidFill>
                <a:schemeClr val="tx1"/>
              </a:solidFill>
              <a:effectLst/>
              <a:latin typeface="+mn-lt"/>
              <a:ea typeface="Calibri" panose="020F0502020204030204" pitchFamily="34" charset="0"/>
            </a:endParaRPr>
          </a:p>
        </p:txBody>
      </p:sp>
    </p:spTree>
    <p:extLst>
      <p:ext uri="{BB962C8B-B14F-4D97-AF65-F5344CB8AC3E}">
        <p14:creationId xmlns:p14="http://schemas.microsoft.com/office/powerpoint/2010/main" val="38913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1759631" y="446195"/>
            <a:ext cx="5441836"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LỊCH SỬ PHÁT TRIỂN</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52127" y="4519196"/>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000" b="1">
                <a:solidFill>
                  <a:schemeClr val="tx1"/>
                </a:solidFill>
                <a:latin typeface="Segoe UI Black" panose="020B0A02040204020203" pitchFamily="34" charset="0"/>
                <a:ea typeface="Segoe UI Black" panose="020B0A02040204020203" pitchFamily="34" charset="0"/>
                <a:cs typeface="Lexend Deca"/>
                <a:sym typeface="Lexend Deca"/>
              </a:rPr>
              <a:t>SQLite</a:t>
            </a:r>
          </a:p>
        </p:txBody>
      </p:sp>
      <p:sp>
        <p:nvSpPr>
          <p:cNvPr id="4" name="Google Shape;626;p40">
            <a:extLst>
              <a:ext uri="{FF2B5EF4-FFF2-40B4-BE49-F238E27FC236}">
                <a16:creationId xmlns:a16="http://schemas.microsoft.com/office/drawing/2014/main" id="{97D6E6D5-040B-20DF-2D22-B1C63A13C96E}"/>
              </a:ext>
            </a:extLst>
          </p:cNvPr>
          <p:cNvSpPr/>
          <p:nvPr/>
        </p:nvSpPr>
        <p:spPr>
          <a:xfrm flipH="1">
            <a:off x="2051654" y="1921431"/>
            <a:ext cx="2766893" cy="586052"/>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1"/>
              </a:solidFill>
              <a:latin typeface="+mn-lt"/>
              <a:cs typeface="Times New Roman" panose="02020603050405020304" pitchFamily="18" charset="0"/>
            </a:endParaRPr>
          </a:p>
        </p:txBody>
      </p:sp>
      <p:sp>
        <p:nvSpPr>
          <p:cNvPr id="5" name="Google Shape;627;p40">
            <a:extLst>
              <a:ext uri="{FF2B5EF4-FFF2-40B4-BE49-F238E27FC236}">
                <a16:creationId xmlns:a16="http://schemas.microsoft.com/office/drawing/2014/main" id="{9C87816C-683C-1269-11A2-51955AD78855}"/>
              </a:ext>
            </a:extLst>
          </p:cNvPr>
          <p:cNvSpPr/>
          <p:nvPr/>
        </p:nvSpPr>
        <p:spPr>
          <a:xfrm>
            <a:off x="539247" y="2585650"/>
            <a:ext cx="2766893" cy="586052"/>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a:solidFill>
                <a:schemeClr val="tx1"/>
              </a:solidFill>
              <a:latin typeface="+mn-lt"/>
              <a:cs typeface="Times New Roman" panose="02020603050405020304" pitchFamily="18" charset="0"/>
            </a:endParaRPr>
          </a:p>
        </p:txBody>
      </p:sp>
      <p:sp>
        <p:nvSpPr>
          <p:cNvPr id="6" name="Google Shape;628;p40">
            <a:extLst>
              <a:ext uri="{FF2B5EF4-FFF2-40B4-BE49-F238E27FC236}">
                <a16:creationId xmlns:a16="http://schemas.microsoft.com/office/drawing/2014/main" id="{5438CD49-0229-5512-A1D2-D5716C57C099}"/>
              </a:ext>
            </a:extLst>
          </p:cNvPr>
          <p:cNvSpPr/>
          <p:nvPr/>
        </p:nvSpPr>
        <p:spPr>
          <a:xfrm>
            <a:off x="539247" y="1265103"/>
            <a:ext cx="2766893" cy="586052"/>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a:solidFill>
                <a:schemeClr val="tx1"/>
              </a:solidFill>
              <a:latin typeface="+mn-lt"/>
              <a:cs typeface="Times New Roman" panose="02020603050405020304" pitchFamily="18" charset="0"/>
            </a:endParaRPr>
          </a:p>
        </p:txBody>
      </p:sp>
      <p:sp>
        <p:nvSpPr>
          <p:cNvPr id="7" name="Google Shape;632;p40">
            <a:extLst>
              <a:ext uri="{FF2B5EF4-FFF2-40B4-BE49-F238E27FC236}">
                <a16:creationId xmlns:a16="http://schemas.microsoft.com/office/drawing/2014/main" id="{E1280D90-BB24-3ED8-4853-F65B5F5A717D}"/>
              </a:ext>
            </a:extLst>
          </p:cNvPr>
          <p:cNvSpPr txBox="1">
            <a:spLocks/>
          </p:cNvSpPr>
          <p:nvPr/>
        </p:nvSpPr>
        <p:spPr>
          <a:xfrm>
            <a:off x="809242" y="1310640"/>
            <a:ext cx="2265600" cy="4587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chemeClr val="tx1"/>
                </a:solidFill>
                <a:latin typeface="+mn-lt"/>
                <a:ea typeface="Lexend Deca SemiBold" panose="020B0604020202020204"/>
                <a:cs typeface="Times New Roman" panose="02020603050405020304" pitchFamily="18" charset="0"/>
                <a:sym typeface="Lexend Deca SemiBold"/>
              </a:rPr>
              <a:t>Năm 2000</a:t>
            </a:r>
          </a:p>
        </p:txBody>
      </p:sp>
      <p:sp>
        <p:nvSpPr>
          <p:cNvPr id="9" name="Google Shape;633;p40">
            <a:extLst>
              <a:ext uri="{FF2B5EF4-FFF2-40B4-BE49-F238E27FC236}">
                <a16:creationId xmlns:a16="http://schemas.microsoft.com/office/drawing/2014/main" id="{E638725A-3C9D-748C-0039-151341BF859A}"/>
              </a:ext>
            </a:extLst>
          </p:cNvPr>
          <p:cNvSpPr txBox="1">
            <a:spLocks/>
          </p:cNvSpPr>
          <p:nvPr/>
        </p:nvSpPr>
        <p:spPr>
          <a:xfrm>
            <a:off x="2079890" y="1940676"/>
            <a:ext cx="2087100" cy="4587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chemeClr val="tx1"/>
                </a:solidFill>
                <a:latin typeface="+mn-lt"/>
                <a:cs typeface="Times New Roman" panose="02020603050405020304" pitchFamily="18" charset="0"/>
              </a:rPr>
              <a:t>Năm 2004</a:t>
            </a:r>
          </a:p>
        </p:txBody>
      </p:sp>
      <p:sp>
        <p:nvSpPr>
          <p:cNvPr id="11" name="Google Shape;635;p40">
            <a:extLst>
              <a:ext uri="{FF2B5EF4-FFF2-40B4-BE49-F238E27FC236}">
                <a16:creationId xmlns:a16="http://schemas.microsoft.com/office/drawing/2014/main" id="{E94A06EA-03C0-153A-967D-FF090A3380C8}"/>
              </a:ext>
            </a:extLst>
          </p:cNvPr>
          <p:cNvSpPr txBox="1">
            <a:spLocks/>
          </p:cNvSpPr>
          <p:nvPr/>
        </p:nvSpPr>
        <p:spPr>
          <a:xfrm>
            <a:off x="773661" y="2634708"/>
            <a:ext cx="2265600" cy="4587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000" b="1">
                <a:solidFill>
                  <a:schemeClr val="tx1"/>
                </a:solidFill>
                <a:latin typeface="+mn-lt"/>
                <a:cs typeface="Times New Roman" panose="02020603050405020304" pitchFamily="18" charset="0"/>
              </a:rPr>
              <a:t>Năm 2009</a:t>
            </a:r>
          </a:p>
        </p:txBody>
      </p:sp>
      <p:sp>
        <p:nvSpPr>
          <p:cNvPr id="12" name="Google Shape;637;p40">
            <a:extLst>
              <a:ext uri="{FF2B5EF4-FFF2-40B4-BE49-F238E27FC236}">
                <a16:creationId xmlns:a16="http://schemas.microsoft.com/office/drawing/2014/main" id="{2CFC4843-39C6-BAEB-7D04-B5BB139612C7}"/>
              </a:ext>
            </a:extLst>
          </p:cNvPr>
          <p:cNvSpPr txBox="1">
            <a:spLocks/>
          </p:cNvSpPr>
          <p:nvPr/>
        </p:nvSpPr>
        <p:spPr>
          <a:xfrm>
            <a:off x="4724399" y="3484958"/>
            <a:ext cx="2087100" cy="43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lt1"/>
                </a:solidFill>
                <a:latin typeface="+mn-lt"/>
              </a:rPr>
              <a:t>Jupiter</a:t>
            </a:r>
          </a:p>
        </p:txBody>
      </p:sp>
      <p:grpSp>
        <p:nvGrpSpPr>
          <p:cNvPr id="13" name="Google Shape;648;p40">
            <a:extLst>
              <a:ext uri="{FF2B5EF4-FFF2-40B4-BE49-F238E27FC236}">
                <a16:creationId xmlns:a16="http://schemas.microsoft.com/office/drawing/2014/main" id="{B105734C-E327-71BA-1E98-02AAE78A40B2}"/>
              </a:ext>
            </a:extLst>
          </p:cNvPr>
          <p:cNvGrpSpPr/>
          <p:nvPr/>
        </p:nvGrpSpPr>
        <p:grpSpPr>
          <a:xfrm>
            <a:off x="7738335" y="3518160"/>
            <a:ext cx="365082" cy="364689"/>
            <a:chOff x="2075238" y="4209475"/>
            <a:chExt cx="394300" cy="393875"/>
          </a:xfrm>
        </p:grpSpPr>
        <p:sp>
          <p:nvSpPr>
            <p:cNvPr id="14" name="Google Shape;649;p40">
              <a:extLst>
                <a:ext uri="{FF2B5EF4-FFF2-40B4-BE49-F238E27FC236}">
                  <a16:creationId xmlns:a16="http://schemas.microsoft.com/office/drawing/2014/main" id="{147D9F68-B444-7FCB-FC02-8D8417A20C7D}"/>
                </a:ext>
              </a:extLst>
            </p:cNvPr>
            <p:cNvSpPr/>
            <p:nvPr/>
          </p:nvSpPr>
          <p:spPr>
            <a:xfrm>
              <a:off x="2138913" y="4338125"/>
              <a:ext cx="103825" cy="103850"/>
            </a:xfrm>
            <a:custGeom>
              <a:avLst/>
              <a:gdLst/>
              <a:ahLst/>
              <a:cxnLst/>
              <a:rect l="l" t="t" r="r" b="b"/>
              <a:pathLst>
                <a:path w="4153" h="4154" extrusionOk="0">
                  <a:moveTo>
                    <a:pt x="2076" y="1"/>
                  </a:moveTo>
                  <a:cubicBezTo>
                    <a:pt x="924" y="1"/>
                    <a:pt x="0" y="926"/>
                    <a:pt x="0" y="2078"/>
                  </a:cubicBezTo>
                  <a:cubicBezTo>
                    <a:pt x="0" y="3211"/>
                    <a:pt x="924" y="4153"/>
                    <a:pt x="2076" y="4153"/>
                  </a:cubicBezTo>
                  <a:cubicBezTo>
                    <a:pt x="3227" y="4153"/>
                    <a:pt x="4153" y="3211"/>
                    <a:pt x="4153" y="2078"/>
                  </a:cubicBezTo>
                  <a:cubicBezTo>
                    <a:pt x="4153" y="926"/>
                    <a:pt x="3227" y="1"/>
                    <a:pt x="2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 name="Google Shape;650;p40">
              <a:extLst>
                <a:ext uri="{FF2B5EF4-FFF2-40B4-BE49-F238E27FC236}">
                  <a16:creationId xmlns:a16="http://schemas.microsoft.com/office/drawing/2014/main" id="{45E52E06-1B59-62B3-5282-A4BC5926D82A}"/>
                </a:ext>
              </a:extLst>
            </p:cNvPr>
            <p:cNvSpPr/>
            <p:nvPr/>
          </p:nvSpPr>
          <p:spPr>
            <a:xfrm>
              <a:off x="2075238" y="4441950"/>
              <a:ext cx="231175" cy="161400"/>
            </a:xfrm>
            <a:custGeom>
              <a:avLst/>
              <a:gdLst/>
              <a:ahLst/>
              <a:cxnLst/>
              <a:rect l="l" t="t" r="r" b="b"/>
              <a:pathLst>
                <a:path w="9247" h="6456" extrusionOk="0">
                  <a:moveTo>
                    <a:pt x="5739" y="1815"/>
                  </a:moveTo>
                  <a:cubicBezTo>
                    <a:pt x="5984" y="1815"/>
                    <a:pt x="6193" y="2024"/>
                    <a:pt x="6193" y="2268"/>
                  </a:cubicBezTo>
                  <a:lnTo>
                    <a:pt x="6193" y="2740"/>
                  </a:lnTo>
                  <a:lnTo>
                    <a:pt x="6647" y="2740"/>
                  </a:lnTo>
                  <a:cubicBezTo>
                    <a:pt x="6909" y="2740"/>
                    <a:pt x="7118" y="2949"/>
                    <a:pt x="7118" y="3193"/>
                  </a:cubicBezTo>
                  <a:cubicBezTo>
                    <a:pt x="7118" y="3454"/>
                    <a:pt x="6909" y="3664"/>
                    <a:pt x="6647" y="3664"/>
                  </a:cubicBezTo>
                  <a:lnTo>
                    <a:pt x="6193" y="3664"/>
                  </a:lnTo>
                  <a:lnTo>
                    <a:pt x="6193" y="4117"/>
                  </a:lnTo>
                  <a:cubicBezTo>
                    <a:pt x="6193" y="4380"/>
                    <a:pt x="5984" y="4589"/>
                    <a:pt x="5739" y="4589"/>
                  </a:cubicBezTo>
                  <a:cubicBezTo>
                    <a:pt x="5478" y="4589"/>
                    <a:pt x="5269" y="4380"/>
                    <a:pt x="5269" y="4117"/>
                  </a:cubicBezTo>
                  <a:lnTo>
                    <a:pt x="5269" y="3664"/>
                  </a:lnTo>
                  <a:lnTo>
                    <a:pt x="4815" y="3664"/>
                  </a:lnTo>
                  <a:cubicBezTo>
                    <a:pt x="4553" y="3664"/>
                    <a:pt x="4344" y="3454"/>
                    <a:pt x="4344" y="3193"/>
                  </a:cubicBezTo>
                  <a:cubicBezTo>
                    <a:pt x="4344" y="2949"/>
                    <a:pt x="4553" y="2740"/>
                    <a:pt x="4815" y="2740"/>
                  </a:cubicBezTo>
                  <a:lnTo>
                    <a:pt x="5269" y="2740"/>
                  </a:lnTo>
                  <a:lnTo>
                    <a:pt x="5269" y="2268"/>
                  </a:lnTo>
                  <a:cubicBezTo>
                    <a:pt x="5269" y="2024"/>
                    <a:pt x="5478" y="1815"/>
                    <a:pt x="5739" y="1815"/>
                  </a:cubicBezTo>
                  <a:close/>
                  <a:moveTo>
                    <a:pt x="4623" y="0"/>
                  </a:moveTo>
                  <a:cubicBezTo>
                    <a:pt x="2076" y="0"/>
                    <a:pt x="0" y="2077"/>
                    <a:pt x="0" y="4624"/>
                  </a:cubicBezTo>
                  <a:lnTo>
                    <a:pt x="0" y="6002"/>
                  </a:lnTo>
                  <a:cubicBezTo>
                    <a:pt x="0" y="6264"/>
                    <a:pt x="210" y="6455"/>
                    <a:pt x="471" y="6455"/>
                  </a:cubicBezTo>
                  <a:lnTo>
                    <a:pt x="8775" y="6455"/>
                  </a:lnTo>
                  <a:cubicBezTo>
                    <a:pt x="9037" y="6455"/>
                    <a:pt x="9247" y="6264"/>
                    <a:pt x="9247" y="6002"/>
                  </a:cubicBezTo>
                  <a:lnTo>
                    <a:pt x="9247" y="4624"/>
                  </a:lnTo>
                  <a:cubicBezTo>
                    <a:pt x="9247" y="2077"/>
                    <a:pt x="7170" y="0"/>
                    <a:pt x="4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 name="Google Shape;651;p40">
              <a:extLst>
                <a:ext uri="{FF2B5EF4-FFF2-40B4-BE49-F238E27FC236}">
                  <a16:creationId xmlns:a16="http://schemas.microsoft.com/office/drawing/2014/main" id="{5F0D398A-F803-D6EB-3445-8954D08D17BD}"/>
                </a:ext>
              </a:extLst>
            </p:cNvPr>
            <p:cNvSpPr/>
            <p:nvPr/>
          </p:nvSpPr>
          <p:spPr>
            <a:xfrm>
              <a:off x="2261463" y="4209475"/>
              <a:ext cx="208075" cy="196275"/>
            </a:xfrm>
            <a:custGeom>
              <a:avLst/>
              <a:gdLst/>
              <a:ahLst/>
              <a:cxnLst/>
              <a:rect l="l" t="t" r="r" b="b"/>
              <a:pathLst>
                <a:path w="8323" h="7851" extrusionOk="0">
                  <a:moveTo>
                    <a:pt x="5985" y="1885"/>
                  </a:moveTo>
                  <a:cubicBezTo>
                    <a:pt x="6229" y="1885"/>
                    <a:pt x="6439" y="2095"/>
                    <a:pt x="6439" y="2339"/>
                  </a:cubicBezTo>
                  <a:cubicBezTo>
                    <a:pt x="6439" y="2600"/>
                    <a:pt x="6229" y="2809"/>
                    <a:pt x="5985" y="2809"/>
                  </a:cubicBezTo>
                  <a:lnTo>
                    <a:pt x="2286" y="2809"/>
                  </a:lnTo>
                  <a:cubicBezTo>
                    <a:pt x="2024" y="2809"/>
                    <a:pt x="1833" y="2600"/>
                    <a:pt x="1833" y="2339"/>
                  </a:cubicBezTo>
                  <a:cubicBezTo>
                    <a:pt x="1833" y="2095"/>
                    <a:pt x="2024" y="1885"/>
                    <a:pt x="2286" y="1885"/>
                  </a:cubicBezTo>
                  <a:close/>
                  <a:moveTo>
                    <a:pt x="5985" y="3734"/>
                  </a:moveTo>
                  <a:cubicBezTo>
                    <a:pt x="6229" y="3734"/>
                    <a:pt x="6439" y="3926"/>
                    <a:pt x="6439" y="4188"/>
                  </a:cubicBezTo>
                  <a:cubicBezTo>
                    <a:pt x="6439" y="4449"/>
                    <a:pt x="6229" y="4642"/>
                    <a:pt x="5985" y="4642"/>
                  </a:cubicBezTo>
                  <a:lnTo>
                    <a:pt x="2286" y="4642"/>
                  </a:lnTo>
                  <a:cubicBezTo>
                    <a:pt x="2024" y="4642"/>
                    <a:pt x="1833" y="4449"/>
                    <a:pt x="1833" y="4188"/>
                  </a:cubicBezTo>
                  <a:cubicBezTo>
                    <a:pt x="1833" y="3926"/>
                    <a:pt x="2024" y="3734"/>
                    <a:pt x="2286" y="3734"/>
                  </a:cubicBezTo>
                  <a:close/>
                  <a:moveTo>
                    <a:pt x="472" y="1"/>
                  </a:moveTo>
                  <a:cubicBezTo>
                    <a:pt x="210" y="1"/>
                    <a:pt x="0" y="210"/>
                    <a:pt x="0" y="471"/>
                  </a:cubicBezTo>
                  <a:lnTo>
                    <a:pt x="0" y="7380"/>
                  </a:lnTo>
                  <a:cubicBezTo>
                    <a:pt x="0" y="7663"/>
                    <a:pt x="232" y="7851"/>
                    <a:pt x="469" y="7851"/>
                  </a:cubicBezTo>
                  <a:cubicBezTo>
                    <a:pt x="582" y="7851"/>
                    <a:pt x="696" y="7808"/>
                    <a:pt x="786" y="7712"/>
                  </a:cubicBezTo>
                  <a:lnTo>
                    <a:pt x="2042" y="6473"/>
                  </a:lnTo>
                  <a:lnTo>
                    <a:pt x="7851" y="6473"/>
                  </a:lnTo>
                  <a:cubicBezTo>
                    <a:pt x="8113" y="6473"/>
                    <a:pt x="8323" y="6263"/>
                    <a:pt x="8323" y="6002"/>
                  </a:cubicBezTo>
                  <a:lnTo>
                    <a:pt x="8323" y="471"/>
                  </a:lnTo>
                  <a:cubicBezTo>
                    <a:pt x="8323" y="210"/>
                    <a:pt x="8113" y="1"/>
                    <a:pt x="7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17" name="Google Shape;652;p40">
            <a:extLst>
              <a:ext uri="{FF2B5EF4-FFF2-40B4-BE49-F238E27FC236}">
                <a16:creationId xmlns:a16="http://schemas.microsoft.com/office/drawing/2014/main" id="{9D4080F3-7ABC-5ECC-51F6-C9FFB91620B6}"/>
              </a:ext>
            </a:extLst>
          </p:cNvPr>
          <p:cNvGrpSpPr/>
          <p:nvPr/>
        </p:nvGrpSpPr>
        <p:grpSpPr>
          <a:xfrm>
            <a:off x="7734895" y="2208313"/>
            <a:ext cx="371957" cy="364666"/>
            <a:chOff x="2071738" y="3529950"/>
            <a:chExt cx="401725" cy="393850"/>
          </a:xfrm>
        </p:grpSpPr>
        <p:sp>
          <p:nvSpPr>
            <p:cNvPr id="18" name="Google Shape;653;p40">
              <a:extLst>
                <a:ext uri="{FF2B5EF4-FFF2-40B4-BE49-F238E27FC236}">
                  <a16:creationId xmlns:a16="http://schemas.microsoft.com/office/drawing/2014/main" id="{EFC9FB36-C3EA-EDEE-D6D2-E385DAA6CE1D}"/>
                </a:ext>
              </a:extLst>
            </p:cNvPr>
            <p:cNvSpPr/>
            <p:nvPr/>
          </p:nvSpPr>
          <p:spPr>
            <a:xfrm>
              <a:off x="2169438" y="3529950"/>
              <a:ext cx="304025" cy="230750"/>
            </a:xfrm>
            <a:custGeom>
              <a:avLst/>
              <a:gdLst/>
              <a:ahLst/>
              <a:cxnLst/>
              <a:rect l="l" t="t" r="r" b="b"/>
              <a:pathLst>
                <a:path w="12161" h="9230" extrusionOk="0">
                  <a:moveTo>
                    <a:pt x="7817" y="1885"/>
                  </a:moveTo>
                  <a:cubicBezTo>
                    <a:pt x="8061" y="1885"/>
                    <a:pt x="8270" y="2076"/>
                    <a:pt x="8270" y="2339"/>
                  </a:cubicBezTo>
                  <a:cubicBezTo>
                    <a:pt x="8270" y="2600"/>
                    <a:pt x="8061" y="2792"/>
                    <a:pt x="7817" y="2792"/>
                  </a:cubicBezTo>
                  <a:lnTo>
                    <a:pt x="2269" y="2792"/>
                  </a:lnTo>
                  <a:cubicBezTo>
                    <a:pt x="2024" y="2792"/>
                    <a:pt x="1815" y="2600"/>
                    <a:pt x="1815" y="2339"/>
                  </a:cubicBezTo>
                  <a:cubicBezTo>
                    <a:pt x="1815" y="2076"/>
                    <a:pt x="2024" y="1885"/>
                    <a:pt x="2269" y="1885"/>
                  </a:cubicBezTo>
                  <a:close/>
                  <a:moveTo>
                    <a:pt x="7817" y="3716"/>
                  </a:moveTo>
                  <a:cubicBezTo>
                    <a:pt x="8061" y="3716"/>
                    <a:pt x="8270" y="3925"/>
                    <a:pt x="8270" y="4188"/>
                  </a:cubicBezTo>
                  <a:cubicBezTo>
                    <a:pt x="8270" y="4432"/>
                    <a:pt x="8061" y="4641"/>
                    <a:pt x="7817" y="4641"/>
                  </a:cubicBezTo>
                  <a:lnTo>
                    <a:pt x="2269" y="4641"/>
                  </a:lnTo>
                  <a:cubicBezTo>
                    <a:pt x="2024" y="4641"/>
                    <a:pt x="1815" y="4432"/>
                    <a:pt x="1815" y="4188"/>
                  </a:cubicBezTo>
                  <a:cubicBezTo>
                    <a:pt x="1815" y="3925"/>
                    <a:pt x="2024" y="3716"/>
                    <a:pt x="2269" y="3716"/>
                  </a:cubicBezTo>
                  <a:close/>
                  <a:moveTo>
                    <a:pt x="454" y="1"/>
                  </a:moveTo>
                  <a:cubicBezTo>
                    <a:pt x="210" y="1"/>
                    <a:pt x="1" y="210"/>
                    <a:pt x="1" y="454"/>
                  </a:cubicBezTo>
                  <a:lnTo>
                    <a:pt x="1" y="5600"/>
                  </a:lnTo>
                  <a:lnTo>
                    <a:pt x="7798" y="5600"/>
                  </a:lnTo>
                  <a:cubicBezTo>
                    <a:pt x="8566" y="5600"/>
                    <a:pt x="9177" y="6228"/>
                    <a:pt x="9177" y="6979"/>
                  </a:cubicBezTo>
                  <a:lnTo>
                    <a:pt x="9177" y="9229"/>
                  </a:lnTo>
                  <a:lnTo>
                    <a:pt x="11532" y="9229"/>
                  </a:lnTo>
                  <a:cubicBezTo>
                    <a:pt x="11951" y="9229"/>
                    <a:pt x="12160" y="8724"/>
                    <a:pt x="11864" y="8445"/>
                  </a:cubicBezTo>
                  <a:lnTo>
                    <a:pt x="10120" y="6735"/>
                  </a:lnTo>
                  <a:lnTo>
                    <a:pt x="10120" y="454"/>
                  </a:lnTo>
                  <a:cubicBezTo>
                    <a:pt x="10120" y="210"/>
                    <a:pt x="9910" y="1"/>
                    <a:pt x="9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654;p40">
              <a:extLst>
                <a:ext uri="{FF2B5EF4-FFF2-40B4-BE49-F238E27FC236}">
                  <a16:creationId xmlns:a16="http://schemas.microsoft.com/office/drawing/2014/main" id="{E9E2C569-6B75-7A55-D2A9-DA7152DB5531}"/>
                </a:ext>
              </a:extLst>
            </p:cNvPr>
            <p:cNvSpPr/>
            <p:nvPr/>
          </p:nvSpPr>
          <p:spPr>
            <a:xfrm>
              <a:off x="2277613" y="3751525"/>
              <a:ext cx="22250" cy="22250"/>
            </a:xfrm>
            <a:custGeom>
              <a:avLst/>
              <a:gdLst/>
              <a:ahLst/>
              <a:cxnLst/>
              <a:rect l="l" t="t" r="r" b="b"/>
              <a:pathLst>
                <a:path w="890" h="890" extrusionOk="0">
                  <a:moveTo>
                    <a:pt x="436" y="0"/>
                  </a:moveTo>
                  <a:cubicBezTo>
                    <a:pt x="192" y="0"/>
                    <a:pt x="0" y="192"/>
                    <a:pt x="0" y="436"/>
                  </a:cubicBezTo>
                  <a:cubicBezTo>
                    <a:pt x="0" y="680"/>
                    <a:pt x="192" y="890"/>
                    <a:pt x="436" y="890"/>
                  </a:cubicBezTo>
                  <a:cubicBezTo>
                    <a:pt x="680" y="890"/>
                    <a:pt x="889" y="680"/>
                    <a:pt x="889" y="436"/>
                  </a:cubicBezTo>
                  <a:cubicBezTo>
                    <a:pt x="889" y="192"/>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655;p40">
              <a:extLst>
                <a:ext uri="{FF2B5EF4-FFF2-40B4-BE49-F238E27FC236}">
                  <a16:creationId xmlns:a16="http://schemas.microsoft.com/office/drawing/2014/main" id="{2CD9030A-BA12-9E0F-D73E-270BD504004D}"/>
                </a:ext>
              </a:extLst>
            </p:cNvPr>
            <p:cNvSpPr/>
            <p:nvPr/>
          </p:nvSpPr>
          <p:spPr>
            <a:xfrm>
              <a:off x="2277613" y="3843125"/>
              <a:ext cx="22250" cy="22700"/>
            </a:xfrm>
            <a:custGeom>
              <a:avLst/>
              <a:gdLst/>
              <a:ahLst/>
              <a:cxnLst/>
              <a:rect l="l" t="t" r="r" b="b"/>
              <a:pathLst>
                <a:path w="890" h="908" extrusionOk="0">
                  <a:moveTo>
                    <a:pt x="436" y="0"/>
                  </a:moveTo>
                  <a:cubicBezTo>
                    <a:pt x="192" y="0"/>
                    <a:pt x="0" y="210"/>
                    <a:pt x="0" y="454"/>
                  </a:cubicBezTo>
                  <a:cubicBezTo>
                    <a:pt x="0" y="698"/>
                    <a:pt x="192" y="907"/>
                    <a:pt x="436" y="907"/>
                  </a:cubicBezTo>
                  <a:cubicBezTo>
                    <a:pt x="680" y="907"/>
                    <a:pt x="889" y="698"/>
                    <a:pt x="889" y="454"/>
                  </a:cubicBezTo>
                  <a:cubicBezTo>
                    <a:pt x="889" y="210"/>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 name="Google Shape;656;p40">
              <a:extLst>
                <a:ext uri="{FF2B5EF4-FFF2-40B4-BE49-F238E27FC236}">
                  <a16:creationId xmlns:a16="http://schemas.microsoft.com/office/drawing/2014/main" id="{432988AF-3178-15CA-464D-DDE759E516CE}"/>
                </a:ext>
              </a:extLst>
            </p:cNvPr>
            <p:cNvSpPr/>
            <p:nvPr/>
          </p:nvSpPr>
          <p:spPr>
            <a:xfrm>
              <a:off x="2196913" y="3797300"/>
              <a:ext cx="22275" cy="22300"/>
            </a:xfrm>
            <a:custGeom>
              <a:avLst/>
              <a:gdLst/>
              <a:ahLst/>
              <a:cxnLst/>
              <a:rect l="l" t="t" r="r" b="b"/>
              <a:pathLst>
                <a:path w="891" h="892" extrusionOk="0">
                  <a:moveTo>
                    <a:pt x="454" y="1"/>
                  </a:moveTo>
                  <a:cubicBezTo>
                    <a:pt x="209" y="1"/>
                    <a:pt x="0" y="193"/>
                    <a:pt x="0" y="437"/>
                  </a:cubicBezTo>
                  <a:cubicBezTo>
                    <a:pt x="0" y="682"/>
                    <a:pt x="209" y="891"/>
                    <a:pt x="454" y="891"/>
                  </a:cubicBezTo>
                  <a:cubicBezTo>
                    <a:pt x="698" y="891"/>
                    <a:pt x="891" y="682"/>
                    <a:pt x="891" y="437"/>
                  </a:cubicBezTo>
                  <a:cubicBezTo>
                    <a:pt x="891" y="193"/>
                    <a:pt x="698"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 name="Google Shape;657;p40">
              <a:extLst>
                <a:ext uri="{FF2B5EF4-FFF2-40B4-BE49-F238E27FC236}">
                  <a16:creationId xmlns:a16="http://schemas.microsoft.com/office/drawing/2014/main" id="{E8FCFAE0-732A-D4E4-6047-5DDEB02DF974}"/>
                </a:ext>
              </a:extLst>
            </p:cNvPr>
            <p:cNvSpPr/>
            <p:nvPr/>
          </p:nvSpPr>
          <p:spPr>
            <a:xfrm>
              <a:off x="2071738" y="3693075"/>
              <a:ext cx="304025" cy="230725"/>
            </a:xfrm>
            <a:custGeom>
              <a:avLst/>
              <a:gdLst/>
              <a:ahLst/>
              <a:cxnLst/>
              <a:rect l="l" t="t" r="r" b="b"/>
              <a:pathLst>
                <a:path w="12161" h="9229" extrusionOk="0">
                  <a:moveTo>
                    <a:pt x="8654" y="1413"/>
                  </a:moveTo>
                  <a:cubicBezTo>
                    <a:pt x="9422" y="1413"/>
                    <a:pt x="10032" y="2024"/>
                    <a:pt x="10032" y="2774"/>
                  </a:cubicBezTo>
                  <a:cubicBezTo>
                    <a:pt x="10032" y="3593"/>
                    <a:pt x="9356" y="4147"/>
                    <a:pt x="8645" y="4147"/>
                  </a:cubicBezTo>
                  <a:cubicBezTo>
                    <a:pt x="8341" y="4147"/>
                    <a:pt x="8030" y="4046"/>
                    <a:pt x="7764" y="3821"/>
                  </a:cubicBezTo>
                  <a:lnTo>
                    <a:pt x="6787" y="4379"/>
                  </a:lnTo>
                  <a:cubicBezTo>
                    <a:pt x="6822" y="4537"/>
                    <a:pt x="6822" y="4693"/>
                    <a:pt x="6787" y="4851"/>
                  </a:cubicBezTo>
                  <a:lnTo>
                    <a:pt x="7764" y="5409"/>
                  </a:lnTo>
                  <a:cubicBezTo>
                    <a:pt x="8030" y="5184"/>
                    <a:pt x="8341" y="5083"/>
                    <a:pt x="8645" y="5083"/>
                  </a:cubicBezTo>
                  <a:cubicBezTo>
                    <a:pt x="9356" y="5083"/>
                    <a:pt x="10032" y="5636"/>
                    <a:pt x="10032" y="6456"/>
                  </a:cubicBezTo>
                  <a:cubicBezTo>
                    <a:pt x="10032" y="7205"/>
                    <a:pt x="9422" y="7817"/>
                    <a:pt x="8654" y="7817"/>
                  </a:cubicBezTo>
                  <a:cubicBezTo>
                    <a:pt x="7817" y="7817"/>
                    <a:pt x="7154" y="7066"/>
                    <a:pt x="7310" y="6212"/>
                  </a:cubicBezTo>
                  <a:lnTo>
                    <a:pt x="6333" y="5653"/>
                  </a:lnTo>
                  <a:cubicBezTo>
                    <a:pt x="6067" y="5878"/>
                    <a:pt x="5757" y="5978"/>
                    <a:pt x="5453" y="5978"/>
                  </a:cubicBezTo>
                  <a:cubicBezTo>
                    <a:pt x="4742" y="5978"/>
                    <a:pt x="4065" y="5425"/>
                    <a:pt x="4065" y="4606"/>
                  </a:cubicBezTo>
                  <a:cubicBezTo>
                    <a:pt x="4065" y="3791"/>
                    <a:pt x="4735" y="3239"/>
                    <a:pt x="5442" y="3239"/>
                  </a:cubicBezTo>
                  <a:cubicBezTo>
                    <a:pt x="5749" y="3239"/>
                    <a:pt x="6064" y="3344"/>
                    <a:pt x="6333" y="3576"/>
                  </a:cubicBezTo>
                  <a:lnTo>
                    <a:pt x="7310" y="3018"/>
                  </a:lnTo>
                  <a:cubicBezTo>
                    <a:pt x="7170" y="2164"/>
                    <a:pt x="7817" y="1413"/>
                    <a:pt x="8654" y="1413"/>
                  </a:cubicBezTo>
                  <a:close/>
                  <a:moveTo>
                    <a:pt x="2478" y="1"/>
                  </a:moveTo>
                  <a:cubicBezTo>
                    <a:pt x="2234" y="1"/>
                    <a:pt x="2025" y="210"/>
                    <a:pt x="2025" y="454"/>
                  </a:cubicBezTo>
                  <a:lnTo>
                    <a:pt x="2025" y="6735"/>
                  </a:lnTo>
                  <a:lnTo>
                    <a:pt x="280" y="8445"/>
                  </a:lnTo>
                  <a:cubicBezTo>
                    <a:pt x="1" y="8724"/>
                    <a:pt x="192" y="9229"/>
                    <a:pt x="611" y="9229"/>
                  </a:cubicBezTo>
                  <a:lnTo>
                    <a:pt x="11690" y="9229"/>
                  </a:lnTo>
                  <a:cubicBezTo>
                    <a:pt x="11951" y="9229"/>
                    <a:pt x="12160" y="9020"/>
                    <a:pt x="12160" y="8775"/>
                  </a:cubicBezTo>
                  <a:lnTo>
                    <a:pt x="12160" y="454"/>
                  </a:lnTo>
                  <a:cubicBezTo>
                    <a:pt x="12160" y="210"/>
                    <a:pt x="11951" y="1"/>
                    <a:pt x="1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23" name="Google Shape;626;p40">
            <a:extLst>
              <a:ext uri="{FF2B5EF4-FFF2-40B4-BE49-F238E27FC236}">
                <a16:creationId xmlns:a16="http://schemas.microsoft.com/office/drawing/2014/main" id="{ECB1E4B1-18AF-BCB1-3690-7C1EEB9A9090}"/>
              </a:ext>
            </a:extLst>
          </p:cNvPr>
          <p:cNvSpPr/>
          <p:nvPr/>
        </p:nvSpPr>
        <p:spPr>
          <a:xfrm flipH="1">
            <a:off x="2083224" y="3295224"/>
            <a:ext cx="2766893" cy="586052"/>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1"/>
              </a:solidFill>
              <a:latin typeface="+mn-lt"/>
              <a:cs typeface="Times New Roman" panose="02020603050405020304" pitchFamily="18" charset="0"/>
            </a:endParaRPr>
          </a:p>
        </p:txBody>
      </p:sp>
      <p:sp>
        <p:nvSpPr>
          <p:cNvPr id="24" name="Google Shape;633;p40">
            <a:extLst>
              <a:ext uri="{FF2B5EF4-FFF2-40B4-BE49-F238E27FC236}">
                <a16:creationId xmlns:a16="http://schemas.microsoft.com/office/drawing/2014/main" id="{34888E2B-5214-C16A-605D-D45380561B1A}"/>
              </a:ext>
            </a:extLst>
          </p:cNvPr>
          <p:cNvSpPr txBox="1">
            <a:spLocks/>
          </p:cNvSpPr>
          <p:nvPr/>
        </p:nvSpPr>
        <p:spPr>
          <a:xfrm>
            <a:off x="2111460" y="3314469"/>
            <a:ext cx="2087100" cy="458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L="914400" marR="0" lvl="1"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L="1371600" marR="0" lvl="2"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L="1828800" marR="0" lvl="3"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L="2286000" marR="0" lvl="4"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L="2743200" marR="0" lvl="5"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L="3200400" marR="0" lvl="6"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L="3657600" marR="0" lvl="7"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L="4114800" marR="0" lvl="8"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marL="0" indent="0" algn="ctr"/>
            <a:r>
              <a:rPr lang="en-US">
                <a:solidFill>
                  <a:schemeClr val="tx1"/>
                </a:solidFill>
                <a:latin typeface="+mn-lt"/>
                <a:cs typeface="Times New Roman" panose="02020603050405020304" pitchFamily="18" charset="0"/>
              </a:rPr>
              <a:t>Năm </a:t>
            </a:r>
            <a:r>
              <a:rPr lang="vi-VN">
                <a:solidFill>
                  <a:schemeClr val="tx1"/>
                </a:solidFill>
                <a:latin typeface="+mn-lt"/>
                <a:cs typeface="Times New Roman" panose="02020603050405020304" pitchFamily="18" charset="0"/>
              </a:rPr>
              <a:t>2010</a:t>
            </a:r>
            <a:endParaRPr lang="en-US">
              <a:solidFill>
                <a:schemeClr val="tx1"/>
              </a:solidFill>
              <a:latin typeface="+mn-lt"/>
              <a:cs typeface="Times New Roman" panose="02020603050405020304" pitchFamily="18" charset="0"/>
            </a:endParaRPr>
          </a:p>
        </p:txBody>
      </p:sp>
      <p:sp>
        <p:nvSpPr>
          <p:cNvPr id="26" name="Google Shape;626;p40">
            <a:extLst>
              <a:ext uri="{FF2B5EF4-FFF2-40B4-BE49-F238E27FC236}">
                <a16:creationId xmlns:a16="http://schemas.microsoft.com/office/drawing/2014/main" id="{C3CA7F7F-6252-9D29-1404-67C2F8F0BBDA}"/>
              </a:ext>
            </a:extLst>
          </p:cNvPr>
          <p:cNvSpPr/>
          <p:nvPr/>
        </p:nvSpPr>
        <p:spPr>
          <a:xfrm flipH="1">
            <a:off x="2067211" y="1921431"/>
            <a:ext cx="2766893" cy="586052"/>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1"/>
              </a:solidFill>
              <a:latin typeface="+mn-lt"/>
              <a:cs typeface="Times New Roman" panose="02020603050405020304" pitchFamily="18" charset="0"/>
            </a:endParaRPr>
          </a:p>
        </p:txBody>
      </p:sp>
      <p:sp>
        <p:nvSpPr>
          <p:cNvPr id="27" name="Google Shape;627;p40">
            <a:extLst>
              <a:ext uri="{FF2B5EF4-FFF2-40B4-BE49-F238E27FC236}">
                <a16:creationId xmlns:a16="http://schemas.microsoft.com/office/drawing/2014/main" id="{285A91F9-6136-AED2-2603-7A42B9A7865B}"/>
              </a:ext>
            </a:extLst>
          </p:cNvPr>
          <p:cNvSpPr/>
          <p:nvPr/>
        </p:nvSpPr>
        <p:spPr>
          <a:xfrm>
            <a:off x="554804" y="2585650"/>
            <a:ext cx="2766893" cy="586052"/>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a:solidFill>
                <a:schemeClr val="tx1"/>
              </a:solidFill>
              <a:latin typeface="+mn-lt"/>
              <a:cs typeface="Times New Roman" panose="02020603050405020304" pitchFamily="18" charset="0"/>
            </a:endParaRPr>
          </a:p>
        </p:txBody>
      </p:sp>
      <p:sp>
        <p:nvSpPr>
          <p:cNvPr id="28" name="Google Shape;628;p40">
            <a:extLst>
              <a:ext uri="{FF2B5EF4-FFF2-40B4-BE49-F238E27FC236}">
                <a16:creationId xmlns:a16="http://schemas.microsoft.com/office/drawing/2014/main" id="{D728A4EA-C8F6-2A9D-354E-F97D374D2237}"/>
              </a:ext>
            </a:extLst>
          </p:cNvPr>
          <p:cNvSpPr/>
          <p:nvPr/>
        </p:nvSpPr>
        <p:spPr>
          <a:xfrm>
            <a:off x="554804" y="1265103"/>
            <a:ext cx="2766893" cy="586052"/>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a:solidFill>
                <a:schemeClr val="tx1"/>
              </a:solidFill>
              <a:latin typeface="+mn-lt"/>
              <a:cs typeface="Times New Roman" panose="02020603050405020304" pitchFamily="18" charset="0"/>
            </a:endParaRPr>
          </a:p>
        </p:txBody>
      </p:sp>
      <p:sp>
        <p:nvSpPr>
          <p:cNvPr id="29" name="Google Shape;632;p40">
            <a:extLst>
              <a:ext uri="{FF2B5EF4-FFF2-40B4-BE49-F238E27FC236}">
                <a16:creationId xmlns:a16="http://schemas.microsoft.com/office/drawing/2014/main" id="{D279EF07-CA49-F16B-ADD4-044F0CE2E266}"/>
              </a:ext>
            </a:extLst>
          </p:cNvPr>
          <p:cNvSpPr txBox="1">
            <a:spLocks/>
          </p:cNvSpPr>
          <p:nvPr/>
        </p:nvSpPr>
        <p:spPr>
          <a:xfrm>
            <a:off x="824799" y="1310641"/>
            <a:ext cx="2265600" cy="4170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chemeClr val="tx1"/>
                </a:solidFill>
                <a:latin typeface="+mn-lt"/>
                <a:ea typeface="Lexend Deca SemiBold"/>
                <a:cs typeface="Times New Roman" panose="02020603050405020304" pitchFamily="18" charset="0"/>
                <a:sym typeface="Lexend Deca SemiBold"/>
              </a:rPr>
              <a:t>Năm </a:t>
            </a:r>
            <a:r>
              <a:rPr lang="vi-VN" sz="2000" b="1">
                <a:solidFill>
                  <a:schemeClr val="tx1"/>
                </a:solidFill>
                <a:latin typeface="+mn-lt"/>
                <a:ea typeface="Lexend Deca SemiBold"/>
                <a:cs typeface="Times New Roman" panose="02020603050405020304" pitchFamily="18" charset="0"/>
                <a:sym typeface="Lexend Deca SemiBold"/>
              </a:rPr>
              <a:t>2011</a:t>
            </a:r>
            <a:endParaRPr lang="en-US" sz="2000" b="1">
              <a:solidFill>
                <a:schemeClr val="tx1"/>
              </a:solidFill>
              <a:latin typeface="+mn-lt"/>
              <a:ea typeface="Lexend Deca SemiBold"/>
              <a:cs typeface="Times New Roman" panose="02020603050405020304" pitchFamily="18" charset="0"/>
              <a:sym typeface="Lexend Deca SemiBold"/>
            </a:endParaRPr>
          </a:p>
        </p:txBody>
      </p:sp>
      <p:sp>
        <p:nvSpPr>
          <p:cNvPr id="30" name="Google Shape;633;p40">
            <a:extLst>
              <a:ext uri="{FF2B5EF4-FFF2-40B4-BE49-F238E27FC236}">
                <a16:creationId xmlns:a16="http://schemas.microsoft.com/office/drawing/2014/main" id="{F313A303-81E0-DB8D-C16E-BDB74FE253F7}"/>
              </a:ext>
            </a:extLst>
          </p:cNvPr>
          <p:cNvSpPr txBox="1">
            <a:spLocks/>
          </p:cNvSpPr>
          <p:nvPr/>
        </p:nvSpPr>
        <p:spPr>
          <a:xfrm>
            <a:off x="2095447" y="1940676"/>
            <a:ext cx="2087100" cy="4587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chemeClr val="tx1"/>
                </a:solidFill>
                <a:latin typeface="+mn-lt"/>
                <a:cs typeface="Times New Roman" panose="02020603050405020304" pitchFamily="18" charset="0"/>
              </a:rPr>
              <a:t>Năm </a:t>
            </a:r>
            <a:r>
              <a:rPr lang="vi-VN" sz="2000" b="1">
                <a:solidFill>
                  <a:schemeClr val="tx1"/>
                </a:solidFill>
                <a:latin typeface="+mn-lt"/>
                <a:cs typeface="Times New Roman" panose="02020603050405020304" pitchFamily="18" charset="0"/>
              </a:rPr>
              <a:t>2013</a:t>
            </a:r>
            <a:endParaRPr lang="en-US" sz="2000" b="1">
              <a:solidFill>
                <a:schemeClr val="tx1"/>
              </a:solidFill>
              <a:latin typeface="+mn-lt"/>
              <a:cs typeface="Times New Roman" panose="02020603050405020304" pitchFamily="18" charset="0"/>
            </a:endParaRPr>
          </a:p>
        </p:txBody>
      </p:sp>
      <p:sp>
        <p:nvSpPr>
          <p:cNvPr id="31" name="Google Shape;635;p40">
            <a:extLst>
              <a:ext uri="{FF2B5EF4-FFF2-40B4-BE49-F238E27FC236}">
                <a16:creationId xmlns:a16="http://schemas.microsoft.com/office/drawing/2014/main" id="{FE33D72E-C842-B330-A7ED-DE5906EB4B5F}"/>
              </a:ext>
            </a:extLst>
          </p:cNvPr>
          <p:cNvSpPr txBox="1">
            <a:spLocks/>
          </p:cNvSpPr>
          <p:nvPr/>
        </p:nvSpPr>
        <p:spPr>
          <a:xfrm>
            <a:off x="789218" y="2634708"/>
            <a:ext cx="2265600" cy="4587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000" b="1">
                <a:solidFill>
                  <a:schemeClr val="tx1"/>
                </a:solidFill>
                <a:latin typeface="+mn-lt"/>
                <a:cs typeface="Times New Roman" panose="02020603050405020304" pitchFamily="18" charset="0"/>
              </a:rPr>
              <a:t>Năm 2016</a:t>
            </a:r>
          </a:p>
        </p:txBody>
      </p:sp>
      <p:sp>
        <p:nvSpPr>
          <p:cNvPr id="288" name="Google Shape;626;p40">
            <a:extLst>
              <a:ext uri="{FF2B5EF4-FFF2-40B4-BE49-F238E27FC236}">
                <a16:creationId xmlns:a16="http://schemas.microsoft.com/office/drawing/2014/main" id="{8427C019-FF78-F4B6-570F-B33DC5D28C13}"/>
              </a:ext>
            </a:extLst>
          </p:cNvPr>
          <p:cNvSpPr/>
          <p:nvPr/>
        </p:nvSpPr>
        <p:spPr>
          <a:xfrm flipH="1">
            <a:off x="2098781" y="3295224"/>
            <a:ext cx="2766893" cy="586052"/>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tx1"/>
              </a:solidFill>
              <a:latin typeface="+mn-lt"/>
              <a:cs typeface="Times New Roman" panose="02020603050405020304" pitchFamily="18" charset="0"/>
            </a:endParaRPr>
          </a:p>
        </p:txBody>
      </p:sp>
      <p:sp>
        <p:nvSpPr>
          <p:cNvPr id="289" name="Google Shape;633;p40">
            <a:extLst>
              <a:ext uri="{FF2B5EF4-FFF2-40B4-BE49-F238E27FC236}">
                <a16:creationId xmlns:a16="http://schemas.microsoft.com/office/drawing/2014/main" id="{7D2A7D22-E757-5BC2-325B-0E47EDA9BE52}"/>
              </a:ext>
            </a:extLst>
          </p:cNvPr>
          <p:cNvSpPr txBox="1">
            <a:spLocks/>
          </p:cNvSpPr>
          <p:nvPr/>
        </p:nvSpPr>
        <p:spPr>
          <a:xfrm>
            <a:off x="2127017" y="3314469"/>
            <a:ext cx="2087100" cy="458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1pPr>
            <a:lvl2pPr marL="914400" marR="0" lvl="1"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L="1371600" marR="0" lvl="2"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L="1828800" marR="0" lvl="3"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L="2286000" marR="0" lvl="4"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L="2743200" marR="0" lvl="5"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L="3200400" marR="0" lvl="6"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L="3657600" marR="0" lvl="7"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L="4114800" marR="0" lvl="8" indent="-3302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marL="0" indent="0" algn="ctr"/>
            <a:r>
              <a:rPr lang="en-US">
                <a:solidFill>
                  <a:schemeClr val="tx1"/>
                </a:solidFill>
                <a:latin typeface="+mn-lt"/>
                <a:cs typeface="Times New Roman" panose="02020603050405020304" pitchFamily="18" charset="0"/>
              </a:rPr>
              <a:t>Năm </a:t>
            </a:r>
            <a:r>
              <a:rPr lang="vi-VN">
                <a:solidFill>
                  <a:schemeClr val="tx1"/>
                </a:solidFill>
                <a:latin typeface="+mn-lt"/>
                <a:cs typeface="Times New Roman" panose="02020603050405020304" pitchFamily="18" charset="0"/>
              </a:rPr>
              <a:t>2020</a:t>
            </a:r>
            <a:endParaRPr lang="en-US">
              <a:solidFill>
                <a:schemeClr val="tx1"/>
              </a:solidFill>
              <a:latin typeface="+mn-lt"/>
              <a:cs typeface="Times New Roman" panose="02020603050405020304" pitchFamily="18" charset="0"/>
            </a:endParaRPr>
          </a:p>
        </p:txBody>
      </p:sp>
      <p:pic>
        <p:nvPicPr>
          <p:cNvPr id="1026" name="Picture 2">
            <a:extLst>
              <a:ext uri="{FF2B5EF4-FFF2-40B4-BE49-F238E27FC236}">
                <a16:creationId xmlns:a16="http://schemas.microsoft.com/office/drawing/2014/main" id="{49A6CB67-919C-BF81-5F4A-AEB21E1EB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890" y="1754742"/>
            <a:ext cx="3670910" cy="174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32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ppt_x"/>
                                          </p:val>
                                        </p:tav>
                                      </p:tavLst>
                                    </p:anim>
                                    <p:anim calcmode="lin" valueType="num">
                                      <p:cBhvr additive="base">
                                        <p:cTn id="11" dur="500"/>
                                        <p:tgtEl>
                                          <p:spTgt spid="5"/>
                                        </p:tgtEl>
                                        <p:attrNameLst>
                                          <p:attrName>ppt_y</p:attrName>
                                        </p:attrNameLst>
                                      </p:cBhvr>
                                      <p:tavLst>
                                        <p:tav tm="0">
                                          <p:val>
                                            <p:strVal val="ppt_y"/>
                                          </p:val>
                                        </p:tav>
                                        <p:tav tm="100000">
                                          <p:val>
                                            <p:strVal val="1+ppt_h/2"/>
                                          </p:val>
                                        </p:tav>
                                      </p:tavLst>
                                    </p:anim>
                                    <p:set>
                                      <p:cBhvr>
                                        <p:cTn id="12" dur="1" fill="hold">
                                          <p:stCondLst>
                                            <p:cond delay="499"/>
                                          </p:stCondLst>
                                        </p:cTn>
                                        <p:tgtEl>
                                          <p:spTgt spid="5"/>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6"/>
                                        </p:tgtEl>
                                        <p:attrNameLst>
                                          <p:attrName>ppt_x</p:attrName>
                                        </p:attrNameLst>
                                      </p:cBhvr>
                                      <p:tavLst>
                                        <p:tav tm="0">
                                          <p:val>
                                            <p:strVal val="ppt_x"/>
                                          </p:val>
                                        </p:tav>
                                        <p:tav tm="100000">
                                          <p:val>
                                            <p:strVal val="ppt_x"/>
                                          </p:val>
                                        </p:tav>
                                      </p:tavLst>
                                    </p:anim>
                                    <p:anim calcmode="lin" valueType="num">
                                      <p:cBhvr additive="base">
                                        <p:cTn id="15" dur="500"/>
                                        <p:tgtEl>
                                          <p:spTgt spid="6"/>
                                        </p:tgtEl>
                                        <p:attrNameLst>
                                          <p:attrName>ppt_y</p:attrName>
                                        </p:attrNameLst>
                                      </p:cBhvr>
                                      <p:tavLst>
                                        <p:tav tm="0">
                                          <p:val>
                                            <p:strVal val="ppt_y"/>
                                          </p:val>
                                        </p:tav>
                                        <p:tav tm="100000">
                                          <p:val>
                                            <p:strVal val="1+ppt_h/2"/>
                                          </p:val>
                                        </p:tav>
                                      </p:tavLst>
                                    </p:anim>
                                    <p:set>
                                      <p:cBhvr>
                                        <p:cTn id="16" dur="1" fill="hold">
                                          <p:stCondLst>
                                            <p:cond delay="499"/>
                                          </p:stCondLst>
                                        </p:cTn>
                                        <p:tgtEl>
                                          <p:spTgt spid="6"/>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ppt_x"/>
                                          </p:val>
                                        </p:tav>
                                      </p:tavLst>
                                    </p:anim>
                                    <p:anim calcmode="lin" valueType="num">
                                      <p:cBhvr additive="base">
                                        <p:cTn id="19" dur="500"/>
                                        <p:tgtEl>
                                          <p:spTgt spid="7"/>
                                        </p:tgtEl>
                                        <p:attrNameLst>
                                          <p:attrName>ppt_y</p:attrName>
                                        </p:attrNameLst>
                                      </p:cBhvr>
                                      <p:tavLst>
                                        <p:tav tm="0">
                                          <p:val>
                                            <p:strVal val="ppt_y"/>
                                          </p:val>
                                        </p:tav>
                                        <p:tav tm="100000">
                                          <p:val>
                                            <p:strVal val="1+ppt_h/2"/>
                                          </p:val>
                                        </p:tav>
                                      </p:tavLst>
                                    </p:anim>
                                    <p:set>
                                      <p:cBhvr>
                                        <p:cTn id="20" dur="1" fill="hold">
                                          <p:stCondLst>
                                            <p:cond delay="499"/>
                                          </p:stCondLst>
                                        </p:cTn>
                                        <p:tgtEl>
                                          <p:spTgt spid="7"/>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9"/>
                                        </p:tgtEl>
                                        <p:attrNameLst>
                                          <p:attrName>ppt_x</p:attrName>
                                        </p:attrNameLst>
                                      </p:cBhvr>
                                      <p:tavLst>
                                        <p:tav tm="0">
                                          <p:val>
                                            <p:strVal val="ppt_x"/>
                                          </p:val>
                                        </p:tav>
                                        <p:tav tm="100000">
                                          <p:val>
                                            <p:strVal val="ppt_x"/>
                                          </p:val>
                                        </p:tav>
                                      </p:tavLst>
                                    </p:anim>
                                    <p:anim calcmode="lin" valueType="num">
                                      <p:cBhvr additive="base">
                                        <p:cTn id="23" dur="500"/>
                                        <p:tgtEl>
                                          <p:spTgt spid="9"/>
                                        </p:tgtEl>
                                        <p:attrNameLst>
                                          <p:attrName>ppt_y</p:attrName>
                                        </p:attrNameLst>
                                      </p:cBhvr>
                                      <p:tavLst>
                                        <p:tav tm="0">
                                          <p:val>
                                            <p:strVal val="ppt_y"/>
                                          </p:val>
                                        </p:tav>
                                        <p:tav tm="100000">
                                          <p:val>
                                            <p:strVal val="1+ppt_h/2"/>
                                          </p:val>
                                        </p:tav>
                                      </p:tavLst>
                                    </p:anim>
                                    <p:set>
                                      <p:cBhvr>
                                        <p:cTn id="24" dur="1" fill="hold">
                                          <p:stCondLst>
                                            <p:cond delay="499"/>
                                          </p:stCondLst>
                                        </p:cTn>
                                        <p:tgtEl>
                                          <p:spTgt spid="9"/>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11"/>
                                        </p:tgtEl>
                                        <p:attrNameLst>
                                          <p:attrName>ppt_x</p:attrName>
                                        </p:attrNameLst>
                                      </p:cBhvr>
                                      <p:tavLst>
                                        <p:tav tm="0">
                                          <p:val>
                                            <p:strVal val="ppt_x"/>
                                          </p:val>
                                        </p:tav>
                                        <p:tav tm="100000">
                                          <p:val>
                                            <p:strVal val="ppt_x"/>
                                          </p:val>
                                        </p:tav>
                                      </p:tavLst>
                                    </p:anim>
                                    <p:anim calcmode="lin" valueType="num">
                                      <p:cBhvr additive="base">
                                        <p:cTn id="27" dur="500"/>
                                        <p:tgtEl>
                                          <p:spTgt spid="11"/>
                                        </p:tgtEl>
                                        <p:attrNameLst>
                                          <p:attrName>ppt_y</p:attrName>
                                        </p:attrNameLst>
                                      </p:cBhvr>
                                      <p:tavLst>
                                        <p:tav tm="0">
                                          <p:val>
                                            <p:strVal val="ppt_y"/>
                                          </p:val>
                                        </p:tav>
                                        <p:tav tm="100000">
                                          <p:val>
                                            <p:strVal val="1+ppt_h/2"/>
                                          </p:val>
                                        </p:tav>
                                      </p:tavLst>
                                    </p:anim>
                                    <p:set>
                                      <p:cBhvr>
                                        <p:cTn id="28" dur="1" fill="hold">
                                          <p:stCondLst>
                                            <p:cond delay="499"/>
                                          </p:stCondLst>
                                        </p:cTn>
                                        <p:tgtEl>
                                          <p:spTgt spid="11"/>
                                        </p:tgtEl>
                                        <p:attrNameLst>
                                          <p:attrName>style.visibility</p:attrName>
                                        </p:attrNameLst>
                                      </p:cBhvr>
                                      <p:to>
                                        <p:strVal val="hidden"/>
                                      </p:to>
                                    </p:set>
                                  </p:childTnLst>
                                </p:cTn>
                              </p:par>
                              <p:par>
                                <p:cTn id="29" presetID="2" presetClass="exit" presetSubtype="4" fill="hold" grpId="0" nodeType="withEffect">
                                  <p:stCondLst>
                                    <p:cond delay="0"/>
                                  </p:stCondLst>
                                  <p:childTnLst>
                                    <p:anim calcmode="lin" valueType="num">
                                      <p:cBhvr additive="base">
                                        <p:cTn id="30" dur="500"/>
                                        <p:tgtEl>
                                          <p:spTgt spid="23"/>
                                        </p:tgtEl>
                                        <p:attrNameLst>
                                          <p:attrName>ppt_x</p:attrName>
                                        </p:attrNameLst>
                                      </p:cBhvr>
                                      <p:tavLst>
                                        <p:tav tm="0">
                                          <p:val>
                                            <p:strVal val="ppt_x"/>
                                          </p:val>
                                        </p:tav>
                                        <p:tav tm="100000">
                                          <p:val>
                                            <p:strVal val="ppt_x"/>
                                          </p:val>
                                        </p:tav>
                                      </p:tavLst>
                                    </p:anim>
                                    <p:anim calcmode="lin" valueType="num">
                                      <p:cBhvr additive="base">
                                        <p:cTn id="31" dur="500"/>
                                        <p:tgtEl>
                                          <p:spTgt spid="23"/>
                                        </p:tgtEl>
                                        <p:attrNameLst>
                                          <p:attrName>ppt_y</p:attrName>
                                        </p:attrNameLst>
                                      </p:cBhvr>
                                      <p:tavLst>
                                        <p:tav tm="0">
                                          <p:val>
                                            <p:strVal val="ppt_y"/>
                                          </p:val>
                                        </p:tav>
                                        <p:tav tm="100000">
                                          <p:val>
                                            <p:strVal val="1+ppt_h/2"/>
                                          </p:val>
                                        </p:tav>
                                      </p:tavLst>
                                    </p:anim>
                                    <p:set>
                                      <p:cBhvr>
                                        <p:cTn id="32" dur="1" fill="hold">
                                          <p:stCondLst>
                                            <p:cond delay="499"/>
                                          </p:stCondLst>
                                        </p:cTn>
                                        <p:tgtEl>
                                          <p:spTgt spid="23"/>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24"/>
                                        </p:tgtEl>
                                        <p:attrNameLst>
                                          <p:attrName>ppt_x</p:attrName>
                                        </p:attrNameLst>
                                      </p:cBhvr>
                                      <p:tavLst>
                                        <p:tav tm="0">
                                          <p:val>
                                            <p:strVal val="ppt_x"/>
                                          </p:val>
                                        </p:tav>
                                        <p:tav tm="100000">
                                          <p:val>
                                            <p:strVal val="ppt_x"/>
                                          </p:val>
                                        </p:tav>
                                      </p:tavLst>
                                    </p:anim>
                                    <p:anim calcmode="lin" valueType="num">
                                      <p:cBhvr additive="base">
                                        <p:cTn id="35" dur="500"/>
                                        <p:tgtEl>
                                          <p:spTgt spid="24"/>
                                        </p:tgtEl>
                                        <p:attrNameLst>
                                          <p:attrName>ppt_y</p:attrName>
                                        </p:attrNameLst>
                                      </p:cBhvr>
                                      <p:tavLst>
                                        <p:tav tm="0">
                                          <p:val>
                                            <p:strVal val="ppt_y"/>
                                          </p:val>
                                        </p:tav>
                                        <p:tav tm="100000">
                                          <p:val>
                                            <p:strVal val="1+ppt_h/2"/>
                                          </p:val>
                                        </p:tav>
                                      </p:tavLst>
                                    </p:anim>
                                    <p:set>
                                      <p:cBhvr>
                                        <p:cTn id="36" dur="1" fill="hold">
                                          <p:stCondLst>
                                            <p:cond delay="499"/>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ppt_x"/>
                                          </p:val>
                                        </p:tav>
                                        <p:tav tm="100000">
                                          <p:val>
                                            <p:strVal val="#ppt_x"/>
                                          </p:val>
                                        </p:tav>
                                      </p:tavLst>
                                    </p:anim>
                                    <p:anim calcmode="lin" valueType="num">
                                      <p:cBhvr additive="base">
                                        <p:cTn id="46" dur="500" fill="hold"/>
                                        <p:tgtEl>
                                          <p:spTgt spid="2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ppt_x"/>
                                          </p:val>
                                        </p:tav>
                                        <p:tav tm="100000">
                                          <p:val>
                                            <p:strVal val="#ppt_x"/>
                                          </p:val>
                                        </p:tav>
                                      </p:tavLst>
                                    </p:anim>
                                    <p:anim calcmode="lin" valueType="num">
                                      <p:cBhvr additive="base">
                                        <p:cTn id="62" dur="500" fill="hold"/>
                                        <p:tgtEl>
                                          <p:spTgt spid="3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88"/>
                                        </p:tgtEl>
                                        <p:attrNameLst>
                                          <p:attrName>style.visibility</p:attrName>
                                        </p:attrNameLst>
                                      </p:cBhvr>
                                      <p:to>
                                        <p:strVal val="visible"/>
                                      </p:to>
                                    </p:set>
                                    <p:anim calcmode="lin" valueType="num">
                                      <p:cBhvr additive="base">
                                        <p:cTn id="65" dur="500" fill="hold"/>
                                        <p:tgtEl>
                                          <p:spTgt spid="288"/>
                                        </p:tgtEl>
                                        <p:attrNameLst>
                                          <p:attrName>ppt_x</p:attrName>
                                        </p:attrNameLst>
                                      </p:cBhvr>
                                      <p:tavLst>
                                        <p:tav tm="0">
                                          <p:val>
                                            <p:strVal val="#ppt_x"/>
                                          </p:val>
                                        </p:tav>
                                        <p:tav tm="100000">
                                          <p:val>
                                            <p:strVal val="#ppt_x"/>
                                          </p:val>
                                        </p:tav>
                                      </p:tavLst>
                                    </p:anim>
                                    <p:anim calcmode="lin" valueType="num">
                                      <p:cBhvr additive="base">
                                        <p:cTn id="66" dur="500" fill="hold"/>
                                        <p:tgtEl>
                                          <p:spTgt spid="288"/>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89"/>
                                        </p:tgtEl>
                                        <p:attrNameLst>
                                          <p:attrName>style.visibility</p:attrName>
                                        </p:attrNameLst>
                                      </p:cBhvr>
                                      <p:to>
                                        <p:strVal val="visible"/>
                                      </p:to>
                                    </p:set>
                                    <p:anim calcmode="lin" valueType="num">
                                      <p:cBhvr additive="base">
                                        <p:cTn id="69" dur="500" fill="hold"/>
                                        <p:tgtEl>
                                          <p:spTgt spid="289"/>
                                        </p:tgtEl>
                                        <p:attrNameLst>
                                          <p:attrName>ppt_x</p:attrName>
                                        </p:attrNameLst>
                                      </p:cBhvr>
                                      <p:tavLst>
                                        <p:tav tm="0">
                                          <p:val>
                                            <p:strVal val="#ppt_x"/>
                                          </p:val>
                                        </p:tav>
                                        <p:tav tm="100000">
                                          <p:val>
                                            <p:strVal val="#ppt_x"/>
                                          </p:val>
                                        </p:tav>
                                      </p:tavLst>
                                    </p:anim>
                                    <p:anim calcmode="lin" valueType="num">
                                      <p:cBhvr additive="base">
                                        <p:cTn id="70" dur="500" fill="hold"/>
                                        <p:tgtEl>
                                          <p:spTgt spid="2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9" grpId="0"/>
      <p:bldP spid="11" grpId="0"/>
      <p:bldP spid="23" grpId="0" animBg="1"/>
      <p:bldP spid="24" grpId="0"/>
      <p:bldP spid="26" grpId="0" animBg="1"/>
      <p:bldP spid="27" grpId="0" animBg="1"/>
      <p:bldP spid="28" grpId="0" animBg="1"/>
      <p:bldP spid="29" grpId="0"/>
      <p:bldP spid="30" grpId="0"/>
      <p:bldP spid="31" grpId="0"/>
      <p:bldP spid="288" grpId="0" animBg="1"/>
      <p:bldP spid="28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1759631" y="446195"/>
            <a:ext cx="5441836"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TÍNH NĂNG</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52127" y="4519196"/>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SQLite</a:t>
            </a:r>
          </a:p>
        </p:txBody>
      </p:sp>
      <p:sp>
        <p:nvSpPr>
          <p:cNvPr id="7" name="Google Shape;632;p40">
            <a:extLst>
              <a:ext uri="{FF2B5EF4-FFF2-40B4-BE49-F238E27FC236}">
                <a16:creationId xmlns:a16="http://schemas.microsoft.com/office/drawing/2014/main" id="{E1280D90-BB24-3ED8-4853-F65B5F5A717D}"/>
              </a:ext>
            </a:extLst>
          </p:cNvPr>
          <p:cNvSpPr txBox="1">
            <a:spLocks/>
          </p:cNvSpPr>
          <p:nvPr/>
        </p:nvSpPr>
        <p:spPr>
          <a:xfrm>
            <a:off x="338563" y="1113273"/>
            <a:ext cx="8466874" cy="345233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vi-VN" sz="1800"/>
              <a:t>Giao dịch trong SQLite tuân thủ theo nguyên tắc (ACID) ngay cả sau khi hệ thống treo và mất điện. </a:t>
            </a:r>
          </a:p>
          <a:p>
            <a:pPr marL="285750" indent="-285750" algn="just">
              <a:lnSpc>
                <a:spcPct val="150000"/>
              </a:lnSpc>
              <a:buFont typeface="Arial" panose="020B0604020202020204" pitchFamily="34" charset="0"/>
              <a:buChar char="•"/>
            </a:pPr>
            <a:r>
              <a:rPr lang="vi-VN" sz="1800"/>
              <a:t>Không cấu hình: Không cần thiết lập hoặc quản trị </a:t>
            </a:r>
          </a:p>
          <a:p>
            <a:pPr marL="285750" indent="-285750" algn="just">
              <a:lnSpc>
                <a:spcPct val="150000"/>
              </a:lnSpc>
              <a:buFont typeface="Arial" panose="020B0604020202020204" pitchFamily="34" charset="0"/>
              <a:buChar char="•"/>
            </a:pPr>
            <a:r>
              <a:rPr lang="vi-VN" sz="1800"/>
              <a:t>SQLite hỗ trợ với đầy đủ tính năng với các khả năng nâng cao như các chỉ mục 1 phần, các chỉ mục về các biểu thức, JSON và các biểu thức bảng chung. </a:t>
            </a:r>
          </a:p>
          <a:p>
            <a:pPr marL="285750" indent="-285750" algn="just">
              <a:lnSpc>
                <a:spcPct val="150000"/>
              </a:lnSpc>
              <a:buFont typeface="Arial" panose="020B0604020202020204" pitchFamily="34" charset="0"/>
              <a:buChar char="•"/>
            </a:pPr>
            <a:r>
              <a:rPr lang="vi-VN" sz="1800"/>
              <a:t>API: Đơn giản dễ sử dụng, nhanh</a:t>
            </a:r>
          </a:p>
        </p:txBody>
      </p:sp>
      <p:sp>
        <p:nvSpPr>
          <p:cNvPr id="4" name="TextBox 3">
            <a:extLst>
              <a:ext uri="{FF2B5EF4-FFF2-40B4-BE49-F238E27FC236}">
                <a16:creationId xmlns:a16="http://schemas.microsoft.com/office/drawing/2014/main" id="{455B57E0-98B4-1AF4-2C5F-7071E9CD6355}"/>
              </a:ext>
            </a:extLst>
          </p:cNvPr>
          <p:cNvSpPr txBox="1"/>
          <p:nvPr/>
        </p:nvSpPr>
        <p:spPr>
          <a:xfrm>
            <a:off x="338563" y="1159869"/>
            <a:ext cx="8755772" cy="294952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vi-VN" sz="1800"/>
              <a:t>Một cơ sở dữ liệu hoàn chỉnh được lưu trữ trong một tệp đa nền tảng duy nhất. Phù hợp với sử dụng dưới dạng định dạng tệp ứng dụng</a:t>
            </a:r>
            <a:endParaRPr lang="vi-VN" sz="1800">
              <a:latin typeface="+mn-lt"/>
            </a:endParaRPr>
          </a:p>
          <a:p>
            <a:pPr marL="285750" indent="-285750">
              <a:lnSpc>
                <a:spcPct val="150000"/>
              </a:lnSpc>
              <a:buFont typeface="Arial" panose="020B0604020202020204" pitchFamily="34" charset="0"/>
              <a:buChar char="•"/>
            </a:pPr>
            <a:r>
              <a:rPr lang="vi-VN" sz="1800">
                <a:latin typeface="+mn-lt"/>
              </a:rPr>
              <a:t>Hỗ trợ các cơ sở dữ liệu có kích thước terabyte và các chuỗi có kích thước gigabyte.</a:t>
            </a:r>
          </a:p>
          <a:p>
            <a:pPr marL="285750" indent="-285750">
              <a:lnSpc>
                <a:spcPct val="150000"/>
              </a:lnSpc>
              <a:buFont typeface="Arial" panose="020B0604020202020204" pitchFamily="34" charset="0"/>
              <a:buChar char="•"/>
            </a:pPr>
            <a:r>
              <a:rPr lang="vi-VN" sz="1800">
                <a:latin typeface="+mn-lt"/>
              </a:rPr>
              <a:t>Được viết bằng ANSI-C: Bindings cho hàng chục ngôn ngữ khác có sẵn 1 cách </a:t>
            </a:r>
          </a:p>
          <a:p>
            <a:pPr marL="285750" indent="-285750">
              <a:lnSpc>
                <a:spcPct val="150000"/>
              </a:lnSpc>
              <a:buFont typeface="Arial" panose="020B0604020202020204" pitchFamily="34" charset="0"/>
              <a:buChar char="•"/>
            </a:pPr>
            <a:r>
              <a:rPr lang="vi-VN" sz="1800">
                <a:latin typeface="+mn-lt"/>
              </a:rPr>
              <a:t>riêng biệt.</a:t>
            </a:r>
          </a:p>
          <a:p>
            <a:pPr marL="285750" indent="-285750">
              <a:lnSpc>
                <a:spcPct val="150000"/>
              </a:lnSpc>
              <a:buFont typeface="Arial" panose="020B0604020202020204" pitchFamily="34" charset="0"/>
              <a:buChar char="•"/>
            </a:pPr>
            <a:r>
              <a:rPr lang="vi-VN" sz="1800">
                <a:latin typeface="+mn-lt"/>
              </a:rPr>
              <a:t>Mã nguồn đầy, nguồn mở đủ có thể kiểm tra nhánh 100%</a:t>
            </a:r>
            <a:endParaRPr lang="en-US" sz="1800">
              <a:latin typeface="+mn-lt"/>
            </a:endParaRPr>
          </a:p>
        </p:txBody>
      </p:sp>
    </p:spTree>
    <p:extLst>
      <p:ext uri="{BB962C8B-B14F-4D97-AF65-F5344CB8AC3E}">
        <p14:creationId xmlns:p14="http://schemas.microsoft.com/office/powerpoint/2010/main" val="132185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1759631" y="446195"/>
            <a:ext cx="5441836"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ỨNG DỤNG CHỦ YẾU</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52127" y="4519196"/>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SQLite</a:t>
            </a:r>
          </a:p>
        </p:txBody>
      </p:sp>
      <p:sp>
        <p:nvSpPr>
          <p:cNvPr id="7" name="Google Shape;632;p40">
            <a:extLst>
              <a:ext uri="{FF2B5EF4-FFF2-40B4-BE49-F238E27FC236}">
                <a16:creationId xmlns:a16="http://schemas.microsoft.com/office/drawing/2014/main" id="{E1280D90-BB24-3ED8-4853-F65B5F5A717D}"/>
              </a:ext>
            </a:extLst>
          </p:cNvPr>
          <p:cNvSpPr txBox="1">
            <a:spLocks/>
          </p:cNvSpPr>
          <p:nvPr/>
        </p:nvSpPr>
        <p:spPr>
          <a:xfrm>
            <a:off x="615290" y="1592787"/>
            <a:ext cx="4571324" cy="229006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en-US" sz="1800">
                <a:solidFill>
                  <a:schemeClr val="tx1"/>
                </a:solidFill>
                <a:latin typeface="+mn-lt"/>
                <a:ea typeface="Lexend Deca SemiBold"/>
                <a:cs typeface="Times New Roman" panose="02020603050405020304" pitchFamily="18" charset="0"/>
                <a:sym typeface="Lexend Deca SemiBold"/>
              </a:rPr>
              <a:t>Cơ sở dữ liệu cho Internet Of </a:t>
            </a:r>
            <a:r>
              <a:rPr lang="vi-VN" sz="1800">
                <a:solidFill>
                  <a:schemeClr val="tx1"/>
                </a:solidFill>
                <a:latin typeface="+mn-lt"/>
                <a:ea typeface="Lexend Deca SemiBold"/>
                <a:cs typeface="Times New Roman" panose="02020603050405020304" pitchFamily="18" charset="0"/>
                <a:sym typeface="Lexend Deca SemiBold"/>
              </a:rPr>
              <a:t>Things</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Định dạng tệp ứng dụng</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Cơ sở dữ liệu cho web</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Stand-in cho một doanh nghiệp RDBMS</a:t>
            </a:r>
          </a:p>
        </p:txBody>
      </p:sp>
      <p:grpSp>
        <p:nvGrpSpPr>
          <p:cNvPr id="13" name="Google Shape;648;p40">
            <a:extLst>
              <a:ext uri="{FF2B5EF4-FFF2-40B4-BE49-F238E27FC236}">
                <a16:creationId xmlns:a16="http://schemas.microsoft.com/office/drawing/2014/main" id="{B105734C-E327-71BA-1E98-02AAE78A40B2}"/>
              </a:ext>
            </a:extLst>
          </p:cNvPr>
          <p:cNvGrpSpPr/>
          <p:nvPr/>
        </p:nvGrpSpPr>
        <p:grpSpPr>
          <a:xfrm>
            <a:off x="7738335" y="3518160"/>
            <a:ext cx="365082" cy="364689"/>
            <a:chOff x="2075238" y="4209475"/>
            <a:chExt cx="394300" cy="393875"/>
          </a:xfrm>
        </p:grpSpPr>
        <p:sp>
          <p:nvSpPr>
            <p:cNvPr id="14" name="Google Shape;649;p40">
              <a:extLst>
                <a:ext uri="{FF2B5EF4-FFF2-40B4-BE49-F238E27FC236}">
                  <a16:creationId xmlns:a16="http://schemas.microsoft.com/office/drawing/2014/main" id="{147D9F68-B444-7FCB-FC02-8D8417A20C7D}"/>
                </a:ext>
              </a:extLst>
            </p:cNvPr>
            <p:cNvSpPr/>
            <p:nvPr/>
          </p:nvSpPr>
          <p:spPr>
            <a:xfrm>
              <a:off x="2138913" y="4338125"/>
              <a:ext cx="103825" cy="103850"/>
            </a:xfrm>
            <a:custGeom>
              <a:avLst/>
              <a:gdLst/>
              <a:ahLst/>
              <a:cxnLst/>
              <a:rect l="l" t="t" r="r" b="b"/>
              <a:pathLst>
                <a:path w="4153" h="4154" extrusionOk="0">
                  <a:moveTo>
                    <a:pt x="2076" y="1"/>
                  </a:moveTo>
                  <a:cubicBezTo>
                    <a:pt x="924" y="1"/>
                    <a:pt x="0" y="926"/>
                    <a:pt x="0" y="2078"/>
                  </a:cubicBezTo>
                  <a:cubicBezTo>
                    <a:pt x="0" y="3211"/>
                    <a:pt x="924" y="4153"/>
                    <a:pt x="2076" y="4153"/>
                  </a:cubicBezTo>
                  <a:cubicBezTo>
                    <a:pt x="3227" y="4153"/>
                    <a:pt x="4153" y="3211"/>
                    <a:pt x="4153" y="2078"/>
                  </a:cubicBezTo>
                  <a:cubicBezTo>
                    <a:pt x="4153" y="926"/>
                    <a:pt x="3227" y="1"/>
                    <a:pt x="2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 name="Google Shape;650;p40">
              <a:extLst>
                <a:ext uri="{FF2B5EF4-FFF2-40B4-BE49-F238E27FC236}">
                  <a16:creationId xmlns:a16="http://schemas.microsoft.com/office/drawing/2014/main" id="{45E52E06-1B59-62B3-5282-A4BC5926D82A}"/>
                </a:ext>
              </a:extLst>
            </p:cNvPr>
            <p:cNvSpPr/>
            <p:nvPr/>
          </p:nvSpPr>
          <p:spPr>
            <a:xfrm>
              <a:off x="2075238" y="4441950"/>
              <a:ext cx="231175" cy="161400"/>
            </a:xfrm>
            <a:custGeom>
              <a:avLst/>
              <a:gdLst/>
              <a:ahLst/>
              <a:cxnLst/>
              <a:rect l="l" t="t" r="r" b="b"/>
              <a:pathLst>
                <a:path w="9247" h="6456" extrusionOk="0">
                  <a:moveTo>
                    <a:pt x="5739" y="1815"/>
                  </a:moveTo>
                  <a:cubicBezTo>
                    <a:pt x="5984" y="1815"/>
                    <a:pt x="6193" y="2024"/>
                    <a:pt x="6193" y="2268"/>
                  </a:cubicBezTo>
                  <a:lnTo>
                    <a:pt x="6193" y="2740"/>
                  </a:lnTo>
                  <a:lnTo>
                    <a:pt x="6647" y="2740"/>
                  </a:lnTo>
                  <a:cubicBezTo>
                    <a:pt x="6909" y="2740"/>
                    <a:pt x="7118" y="2949"/>
                    <a:pt x="7118" y="3193"/>
                  </a:cubicBezTo>
                  <a:cubicBezTo>
                    <a:pt x="7118" y="3454"/>
                    <a:pt x="6909" y="3664"/>
                    <a:pt x="6647" y="3664"/>
                  </a:cubicBezTo>
                  <a:lnTo>
                    <a:pt x="6193" y="3664"/>
                  </a:lnTo>
                  <a:lnTo>
                    <a:pt x="6193" y="4117"/>
                  </a:lnTo>
                  <a:cubicBezTo>
                    <a:pt x="6193" y="4380"/>
                    <a:pt x="5984" y="4589"/>
                    <a:pt x="5739" y="4589"/>
                  </a:cubicBezTo>
                  <a:cubicBezTo>
                    <a:pt x="5478" y="4589"/>
                    <a:pt x="5269" y="4380"/>
                    <a:pt x="5269" y="4117"/>
                  </a:cubicBezTo>
                  <a:lnTo>
                    <a:pt x="5269" y="3664"/>
                  </a:lnTo>
                  <a:lnTo>
                    <a:pt x="4815" y="3664"/>
                  </a:lnTo>
                  <a:cubicBezTo>
                    <a:pt x="4553" y="3664"/>
                    <a:pt x="4344" y="3454"/>
                    <a:pt x="4344" y="3193"/>
                  </a:cubicBezTo>
                  <a:cubicBezTo>
                    <a:pt x="4344" y="2949"/>
                    <a:pt x="4553" y="2740"/>
                    <a:pt x="4815" y="2740"/>
                  </a:cubicBezTo>
                  <a:lnTo>
                    <a:pt x="5269" y="2740"/>
                  </a:lnTo>
                  <a:lnTo>
                    <a:pt x="5269" y="2268"/>
                  </a:lnTo>
                  <a:cubicBezTo>
                    <a:pt x="5269" y="2024"/>
                    <a:pt x="5478" y="1815"/>
                    <a:pt x="5739" y="1815"/>
                  </a:cubicBezTo>
                  <a:close/>
                  <a:moveTo>
                    <a:pt x="4623" y="0"/>
                  </a:moveTo>
                  <a:cubicBezTo>
                    <a:pt x="2076" y="0"/>
                    <a:pt x="0" y="2077"/>
                    <a:pt x="0" y="4624"/>
                  </a:cubicBezTo>
                  <a:lnTo>
                    <a:pt x="0" y="6002"/>
                  </a:lnTo>
                  <a:cubicBezTo>
                    <a:pt x="0" y="6264"/>
                    <a:pt x="210" y="6455"/>
                    <a:pt x="471" y="6455"/>
                  </a:cubicBezTo>
                  <a:lnTo>
                    <a:pt x="8775" y="6455"/>
                  </a:lnTo>
                  <a:cubicBezTo>
                    <a:pt x="9037" y="6455"/>
                    <a:pt x="9247" y="6264"/>
                    <a:pt x="9247" y="6002"/>
                  </a:cubicBezTo>
                  <a:lnTo>
                    <a:pt x="9247" y="4624"/>
                  </a:lnTo>
                  <a:cubicBezTo>
                    <a:pt x="9247" y="2077"/>
                    <a:pt x="7170" y="0"/>
                    <a:pt x="4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 name="Google Shape;651;p40">
              <a:extLst>
                <a:ext uri="{FF2B5EF4-FFF2-40B4-BE49-F238E27FC236}">
                  <a16:creationId xmlns:a16="http://schemas.microsoft.com/office/drawing/2014/main" id="{5F0D398A-F803-D6EB-3445-8954D08D17BD}"/>
                </a:ext>
              </a:extLst>
            </p:cNvPr>
            <p:cNvSpPr/>
            <p:nvPr/>
          </p:nvSpPr>
          <p:spPr>
            <a:xfrm>
              <a:off x="2261463" y="4209475"/>
              <a:ext cx="208075" cy="196275"/>
            </a:xfrm>
            <a:custGeom>
              <a:avLst/>
              <a:gdLst/>
              <a:ahLst/>
              <a:cxnLst/>
              <a:rect l="l" t="t" r="r" b="b"/>
              <a:pathLst>
                <a:path w="8323" h="7851" extrusionOk="0">
                  <a:moveTo>
                    <a:pt x="5985" y="1885"/>
                  </a:moveTo>
                  <a:cubicBezTo>
                    <a:pt x="6229" y="1885"/>
                    <a:pt x="6439" y="2095"/>
                    <a:pt x="6439" y="2339"/>
                  </a:cubicBezTo>
                  <a:cubicBezTo>
                    <a:pt x="6439" y="2600"/>
                    <a:pt x="6229" y="2809"/>
                    <a:pt x="5985" y="2809"/>
                  </a:cubicBezTo>
                  <a:lnTo>
                    <a:pt x="2286" y="2809"/>
                  </a:lnTo>
                  <a:cubicBezTo>
                    <a:pt x="2024" y="2809"/>
                    <a:pt x="1833" y="2600"/>
                    <a:pt x="1833" y="2339"/>
                  </a:cubicBezTo>
                  <a:cubicBezTo>
                    <a:pt x="1833" y="2095"/>
                    <a:pt x="2024" y="1885"/>
                    <a:pt x="2286" y="1885"/>
                  </a:cubicBezTo>
                  <a:close/>
                  <a:moveTo>
                    <a:pt x="5985" y="3734"/>
                  </a:moveTo>
                  <a:cubicBezTo>
                    <a:pt x="6229" y="3734"/>
                    <a:pt x="6439" y="3926"/>
                    <a:pt x="6439" y="4188"/>
                  </a:cubicBezTo>
                  <a:cubicBezTo>
                    <a:pt x="6439" y="4449"/>
                    <a:pt x="6229" y="4642"/>
                    <a:pt x="5985" y="4642"/>
                  </a:cubicBezTo>
                  <a:lnTo>
                    <a:pt x="2286" y="4642"/>
                  </a:lnTo>
                  <a:cubicBezTo>
                    <a:pt x="2024" y="4642"/>
                    <a:pt x="1833" y="4449"/>
                    <a:pt x="1833" y="4188"/>
                  </a:cubicBezTo>
                  <a:cubicBezTo>
                    <a:pt x="1833" y="3926"/>
                    <a:pt x="2024" y="3734"/>
                    <a:pt x="2286" y="3734"/>
                  </a:cubicBezTo>
                  <a:close/>
                  <a:moveTo>
                    <a:pt x="472" y="1"/>
                  </a:moveTo>
                  <a:cubicBezTo>
                    <a:pt x="210" y="1"/>
                    <a:pt x="0" y="210"/>
                    <a:pt x="0" y="471"/>
                  </a:cubicBezTo>
                  <a:lnTo>
                    <a:pt x="0" y="7380"/>
                  </a:lnTo>
                  <a:cubicBezTo>
                    <a:pt x="0" y="7663"/>
                    <a:pt x="232" y="7851"/>
                    <a:pt x="469" y="7851"/>
                  </a:cubicBezTo>
                  <a:cubicBezTo>
                    <a:pt x="582" y="7851"/>
                    <a:pt x="696" y="7808"/>
                    <a:pt x="786" y="7712"/>
                  </a:cubicBezTo>
                  <a:lnTo>
                    <a:pt x="2042" y="6473"/>
                  </a:lnTo>
                  <a:lnTo>
                    <a:pt x="7851" y="6473"/>
                  </a:lnTo>
                  <a:cubicBezTo>
                    <a:pt x="8113" y="6473"/>
                    <a:pt x="8323" y="6263"/>
                    <a:pt x="8323" y="6002"/>
                  </a:cubicBezTo>
                  <a:lnTo>
                    <a:pt x="8323" y="471"/>
                  </a:lnTo>
                  <a:cubicBezTo>
                    <a:pt x="8323" y="210"/>
                    <a:pt x="8113" y="1"/>
                    <a:pt x="7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17" name="Google Shape;652;p40">
            <a:extLst>
              <a:ext uri="{FF2B5EF4-FFF2-40B4-BE49-F238E27FC236}">
                <a16:creationId xmlns:a16="http://schemas.microsoft.com/office/drawing/2014/main" id="{9D4080F3-7ABC-5ECC-51F6-C9FFB91620B6}"/>
              </a:ext>
            </a:extLst>
          </p:cNvPr>
          <p:cNvGrpSpPr/>
          <p:nvPr/>
        </p:nvGrpSpPr>
        <p:grpSpPr>
          <a:xfrm>
            <a:off x="7734895" y="2208313"/>
            <a:ext cx="371957" cy="364666"/>
            <a:chOff x="2071738" y="3529950"/>
            <a:chExt cx="401725" cy="393850"/>
          </a:xfrm>
        </p:grpSpPr>
        <p:sp>
          <p:nvSpPr>
            <p:cNvPr id="18" name="Google Shape;653;p40">
              <a:extLst>
                <a:ext uri="{FF2B5EF4-FFF2-40B4-BE49-F238E27FC236}">
                  <a16:creationId xmlns:a16="http://schemas.microsoft.com/office/drawing/2014/main" id="{EFC9FB36-C3EA-EDEE-D6D2-E385DAA6CE1D}"/>
                </a:ext>
              </a:extLst>
            </p:cNvPr>
            <p:cNvSpPr/>
            <p:nvPr/>
          </p:nvSpPr>
          <p:spPr>
            <a:xfrm>
              <a:off x="2169438" y="3529950"/>
              <a:ext cx="304025" cy="230750"/>
            </a:xfrm>
            <a:custGeom>
              <a:avLst/>
              <a:gdLst/>
              <a:ahLst/>
              <a:cxnLst/>
              <a:rect l="l" t="t" r="r" b="b"/>
              <a:pathLst>
                <a:path w="12161" h="9230" extrusionOk="0">
                  <a:moveTo>
                    <a:pt x="7817" y="1885"/>
                  </a:moveTo>
                  <a:cubicBezTo>
                    <a:pt x="8061" y="1885"/>
                    <a:pt x="8270" y="2076"/>
                    <a:pt x="8270" y="2339"/>
                  </a:cubicBezTo>
                  <a:cubicBezTo>
                    <a:pt x="8270" y="2600"/>
                    <a:pt x="8061" y="2792"/>
                    <a:pt x="7817" y="2792"/>
                  </a:cubicBezTo>
                  <a:lnTo>
                    <a:pt x="2269" y="2792"/>
                  </a:lnTo>
                  <a:cubicBezTo>
                    <a:pt x="2024" y="2792"/>
                    <a:pt x="1815" y="2600"/>
                    <a:pt x="1815" y="2339"/>
                  </a:cubicBezTo>
                  <a:cubicBezTo>
                    <a:pt x="1815" y="2076"/>
                    <a:pt x="2024" y="1885"/>
                    <a:pt x="2269" y="1885"/>
                  </a:cubicBezTo>
                  <a:close/>
                  <a:moveTo>
                    <a:pt x="7817" y="3716"/>
                  </a:moveTo>
                  <a:cubicBezTo>
                    <a:pt x="8061" y="3716"/>
                    <a:pt x="8270" y="3925"/>
                    <a:pt x="8270" y="4188"/>
                  </a:cubicBezTo>
                  <a:cubicBezTo>
                    <a:pt x="8270" y="4432"/>
                    <a:pt x="8061" y="4641"/>
                    <a:pt x="7817" y="4641"/>
                  </a:cubicBezTo>
                  <a:lnTo>
                    <a:pt x="2269" y="4641"/>
                  </a:lnTo>
                  <a:cubicBezTo>
                    <a:pt x="2024" y="4641"/>
                    <a:pt x="1815" y="4432"/>
                    <a:pt x="1815" y="4188"/>
                  </a:cubicBezTo>
                  <a:cubicBezTo>
                    <a:pt x="1815" y="3925"/>
                    <a:pt x="2024" y="3716"/>
                    <a:pt x="2269" y="3716"/>
                  </a:cubicBezTo>
                  <a:close/>
                  <a:moveTo>
                    <a:pt x="454" y="1"/>
                  </a:moveTo>
                  <a:cubicBezTo>
                    <a:pt x="210" y="1"/>
                    <a:pt x="1" y="210"/>
                    <a:pt x="1" y="454"/>
                  </a:cubicBezTo>
                  <a:lnTo>
                    <a:pt x="1" y="5600"/>
                  </a:lnTo>
                  <a:lnTo>
                    <a:pt x="7798" y="5600"/>
                  </a:lnTo>
                  <a:cubicBezTo>
                    <a:pt x="8566" y="5600"/>
                    <a:pt x="9177" y="6228"/>
                    <a:pt x="9177" y="6979"/>
                  </a:cubicBezTo>
                  <a:lnTo>
                    <a:pt x="9177" y="9229"/>
                  </a:lnTo>
                  <a:lnTo>
                    <a:pt x="11532" y="9229"/>
                  </a:lnTo>
                  <a:cubicBezTo>
                    <a:pt x="11951" y="9229"/>
                    <a:pt x="12160" y="8724"/>
                    <a:pt x="11864" y="8445"/>
                  </a:cubicBezTo>
                  <a:lnTo>
                    <a:pt x="10120" y="6735"/>
                  </a:lnTo>
                  <a:lnTo>
                    <a:pt x="10120" y="454"/>
                  </a:lnTo>
                  <a:cubicBezTo>
                    <a:pt x="10120" y="210"/>
                    <a:pt x="9910" y="1"/>
                    <a:pt x="9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654;p40">
              <a:extLst>
                <a:ext uri="{FF2B5EF4-FFF2-40B4-BE49-F238E27FC236}">
                  <a16:creationId xmlns:a16="http://schemas.microsoft.com/office/drawing/2014/main" id="{E9E2C569-6B75-7A55-D2A9-DA7152DB5531}"/>
                </a:ext>
              </a:extLst>
            </p:cNvPr>
            <p:cNvSpPr/>
            <p:nvPr/>
          </p:nvSpPr>
          <p:spPr>
            <a:xfrm>
              <a:off x="2277613" y="3751525"/>
              <a:ext cx="22250" cy="22250"/>
            </a:xfrm>
            <a:custGeom>
              <a:avLst/>
              <a:gdLst/>
              <a:ahLst/>
              <a:cxnLst/>
              <a:rect l="l" t="t" r="r" b="b"/>
              <a:pathLst>
                <a:path w="890" h="890" extrusionOk="0">
                  <a:moveTo>
                    <a:pt x="436" y="0"/>
                  </a:moveTo>
                  <a:cubicBezTo>
                    <a:pt x="192" y="0"/>
                    <a:pt x="0" y="192"/>
                    <a:pt x="0" y="436"/>
                  </a:cubicBezTo>
                  <a:cubicBezTo>
                    <a:pt x="0" y="680"/>
                    <a:pt x="192" y="890"/>
                    <a:pt x="436" y="890"/>
                  </a:cubicBezTo>
                  <a:cubicBezTo>
                    <a:pt x="680" y="890"/>
                    <a:pt x="889" y="680"/>
                    <a:pt x="889" y="436"/>
                  </a:cubicBezTo>
                  <a:cubicBezTo>
                    <a:pt x="889" y="192"/>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655;p40">
              <a:extLst>
                <a:ext uri="{FF2B5EF4-FFF2-40B4-BE49-F238E27FC236}">
                  <a16:creationId xmlns:a16="http://schemas.microsoft.com/office/drawing/2014/main" id="{2CD9030A-BA12-9E0F-D73E-270BD504004D}"/>
                </a:ext>
              </a:extLst>
            </p:cNvPr>
            <p:cNvSpPr/>
            <p:nvPr/>
          </p:nvSpPr>
          <p:spPr>
            <a:xfrm>
              <a:off x="2277613" y="3843125"/>
              <a:ext cx="22250" cy="22700"/>
            </a:xfrm>
            <a:custGeom>
              <a:avLst/>
              <a:gdLst/>
              <a:ahLst/>
              <a:cxnLst/>
              <a:rect l="l" t="t" r="r" b="b"/>
              <a:pathLst>
                <a:path w="890" h="908" extrusionOk="0">
                  <a:moveTo>
                    <a:pt x="436" y="0"/>
                  </a:moveTo>
                  <a:cubicBezTo>
                    <a:pt x="192" y="0"/>
                    <a:pt x="0" y="210"/>
                    <a:pt x="0" y="454"/>
                  </a:cubicBezTo>
                  <a:cubicBezTo>
                    <a:pt x="0" y="698"/>
                    <a:pt x="192" y="907"/>
                    <a:pt x="436" y="907"/>
                  </a:cubicBezTo>
                  <a:cubicBezTo>
                    <a:pt x="680" y="907"/>
                    <a:pt x="889" y="698"/>
                    <a:pt x="889" y="454"/>
                  </a:cubicBezTo>
                  <a:cubicBezTo>
                    <a:pt x="889" y="210"/>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 name="Google Shape;656;p40">
              <a:extLst>
                <a:ext uri="{FF2B5EF4-FFF2-40B4-BE49-F238E27FC236}">
                  <a16:creationId xmlns:a16="http://schemas.microsoft.com/office/drawing/2014/main" id="{432988AF-3178-15CA-464D-DDE759E516CE}"/>
                </a:ext>
              </a:extLst>
            </p:cNvPr>
            <p:cNvSpPr/>
            <p:nvPr/>
          </p:nvSpPr>
          <p:spPr>
            <a:xfrm>
              <a:off x="2196913" y="3797300"/>
              <a:ext cx="22275" cy="22300"/>
            </a:xfrm>
            <a:custGeom>
              <a:avLst/>
              <a:gdLst/>
              <a:ahLst/>
              <a:cxnLst/>
              <a:rect l="l" t="t" r="r" b="b"/>
              <a:pathLst>
                <a:path w="891" h="892" extrusionOk="0">
                  <a:moveTo>
                    <a:pt x="454" y="1"/>
                  </a:moveTo>
                  <a:cubicBezTo>
                    <a:pt x="209" y="1"/>
                    <a:pt x="0" y="193"/>
                    <a:pt x="0" y="437"/>
                  </a:cubicBezTo>
                  <a:cubicBezTo>
                    <a:pt x="0" y="682"/>
                    <a:pt x="209" y="891"/>
                    <a:pt x="454" y="891"/>
                  </a:cubicBezTo>
                  <a:cubicBezTo>
                    <a:pt x="698" y="891"/>
                    <a:pt x="891" y="682"/>
                    <a:pt x="891" y="437"/>
                  </a:cubicBezTo>
                  <a:cubicBezTo>
                    <a:pt x="891" y="193"/>
                    <a:pt x="698"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 name="Google Shape;657;p40">
              <a:extLst>
                <a:ext uri="{FF2B5EF4-FFF2-40B4-BE49-F238E27FC236}">
                  <a16:creationId xmlns:a16="http://schemas.microsoft.com/office/drawing/2014/main" id="{E8FCFAE0-732A-D4E4-6047-5DDEB02DF974}"/>
                </a:ext>
              </a:extLst>
            </p:cNvPr>
            <p:cNvSpPr/>
            <p:nvPr/>
          </p:nvSpPr>
          <p:spPr>
            <a:xfrm>
              <a:off x="2071738" y="3693075"/>
              <a:ext cx="304025" cy="230725"/>
            </a:xfrm>
            <a:custGeom>
              <a:avLst/>
              <a:gdLst/>
              <a:ahLst/>
              <a:cxnLst/>
              <a:rect l="l" t="t" r="r" b="b"/>
              <a:pathLst>
                <a:path w="12161" h="9229" extrusionOk="0">
                  <a:moveTo>
                    <a:pt x="8654" y="1413"/>
                  </a:moveTo>
                  <a:cubicBezTo>
                    <a:pt x="9422" y="1413"/>
                    <a:pt x="10032" y="2024"/>
                    <a:pt x="10032" y="2774"/>
                  </a:cubicBezTo>
                  <a:cubicBezTo>
                    <a:pt x="10032" y="3593"/>
                    <a:pt x="9356" y="4147"/>
                    <a:pt x="8645" y="4147"/>
                  </a:cubicBezTo>
                  <a:cubicBezTo>
                    <a:pt x="8341" y="4147"/>
                    <a:pt x="8030" y="4046"/>
                    <a:pt x="7764" y="3821"/>
                  </a:cubicBezTo>
                  <a:lnTo>
                    <a:pt x="6787" y="4379"/>
                  </a:lnTo>
                  <a:cubicBezTo>
                    <a:pt x="6822" y="4537"/>
                    <a:pt x="6822" y="4693"/>
                    <a:pt x="6787" y="4851"/>
                  </a:cubicBezTo>
                  <a:lnTo>
                    <a:pt x="7764" y="5409"/>
                  </a:lnTo>
                  <a:cubicBezTo>
                    <a:pt x="8030" y="5184"/>
                    <a:pt x="8341" y="5083"/>
                    <a:pt x="8645" y="5083"/>
                  </a:cubicBezTo>
                  <a:cubicBezTo>
                    <a:pt x="9356" y="5083"/>
                    <a:pt x="10032" y="5636"/>
                    <a:pt x="10032" y="6456"/>
                  </a:cubicBezTo>
                  <a:cubicBezTo>
                    <a:pt x="10032" y="7205"/>
                    <a:pt x="9422" y="7817"/>
                    <a:pt x="8654" y="7817"/>
                  </a:cubicBezTo>
                  <a:cubicBezTo>
                    <a:pt x="7817" y="7817"/>
                    <a:pt x="7154" y="7066"/>
                    <a:pt x="7310" y="6212"/>
                  </a:cubicBezTo>
                  <a:lnTo>
                    <a:pt x="6333" y="5653"/>
                  </a:lnTo>
                  <a:cubicBezTo>
                    <a:pt x="6067" y="5878"/>
                    <a:pt x="5757" y="5978"/>
                    <a:pt x="5453" y="5978"/>
                  </a:cubicBezTo>
                  <a:cubicBezTo>
                    <a:pt x="4742" y="5978"/>
                    <a:pt x="4065" y="5425"/>
                    <a:pt x="4065" y="4606"/>
                  </a:cubicBezTo>
                  <a:cubicBezTo>
                    <a:pt x="4065" y="3791"/>
                    <a:pt x="4735" y="3239"/>
                    <a:pt x="5442" y="3239"/>
                  </a:cubicBezTo>
                  <a:cubicBezTo>
                    <a:pt x="5749" y="3239"/>
                    <a:pt x="6064" y="3344"/>
                    <a:pt x="6333" y="3576"/>
                  </a:cubicBezTo>
                  <a:lnTo>
                    <a:pt x="7310" y="3018"/>
                  </a:lnTo>
                  <a:cubicBezTo>
                    <a:pt x="7170" y="2164"/>
                    <a:pt x="7817" y="1413"/>
                    <a:pt x="8654" y="1413"/>
                  </a:cubicBezTo>
                  <a:close/>
                  <a:moveTo>
                    <a:pt x="2478" y="1"/>
                  </a:moveTo>
                  <a:cubicBezTo>
                    <a:pt x="2234" y="1"/>
                    <a:pt x="2025" y="210"/>
                    <a:pt x="2025" y="454"/>
                  </a:cubicBezTo>
                  <a:lnTo>
                    <a:pt x="2025" y="6735"/>
                  </a:lnTo>
                  <a:lnTo>
                    <a:pt x="280" y="8445"/>
                  </a:lnTo>
                  <a:cubicBezTo>
                    <a:pt x="1" y="8724"/>
                    <a:pt x="192" y="9229"/>
                    <a:pt x="611" y="9229"/>
                  </a:cubicBezTo>
                  <a:lnTo>
                    <a:pt x="11690" y="9229"/>
                  </a:lnTo>
                  <a:cubicBezTo>
                    <a:pt x="11951" y="9229"/>
                    <a:pt x="12160" y="9020"/>
                    <a:pt x="12160" y="8775"/>
                  </a:cubicBezTo>
                  <a:lnTo>
                    <a:pt x="12160" y="454"/>
                  </a:lnTo>
                  <a:cubicBezTo>
                    <a:pt x="12160" y="210"/>
                    <a:pt x="11951" y="1"/>
                    <a:pt x="1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pic>
        <p:nvPicPr>
          <p:cNvPr id="3" name="Picture 2">
            <a:extLst>
              <a:ext uri="{FF2B5EF4-FFF2-40B4-BE49-F238E27FC236}">
                <a16:creationId xmlns:a16="http://schemas.microsoft.com/office/drawing/2014/main" id="{4EDE4A70-59B8-2AFD-66CB-BA8554B34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890" y="1754742"/>
            <a:ext cx="3670910" cy="174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481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1759631" y="446195"/>
            <a:ext cx="5441836"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ƯU ĐIỂM</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52127" y="4519196"/>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SQLite</a:t>
            </a:r>
          </a:p>
        </p:txBody>
      </p:sp>
      <p:sp>
        <p:nvSpPr>
          <p:cNvPr id="7" name="Google Shape;632;p40">
            <a:extLst>
              <a:ext uri="{FF2B5EF4-FFF2-40B4-BE49-F238E27FC236}">
                <a16:creationId xmlns:a16="http://schemas.microsoft.com/office/drawing/2014/main" id="{E1280D90-BB24-3ED8-4853-F65B5F5A717D}"/>
              </a:ext>
            </a:extLst>
          </p:cNvPr>
          <p:cNvSpPr txBox="1">
            <a:spLocks/>
          </p:cNvSpPr>
          <p:nvPr/>
        </p:nvSpPr>
        <p:spPr>
          <a:xfrm>
            <a:off x="591224" y="1314594"/>
            <a:ext cx="8193012" cy="41419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SQLite không cần mô hình client – server để hoạt động.</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SQLite không cần phải cấu hình tức là bạn không cần phải cài đặt.</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Với SQLite database được lưu trữ trên một tập tin duy nhất.</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SQLite hỗ trợ hầu hết các tính năng của ngôn ngữ truy vấn SQL theo chuẩn SQL92.</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SQLite rất nhỏ gọn bản đầy đủ các tính năng nhỏ hơn 500kb, và có thể nhỏ hơn nếu lược bớt một số tính năng.</a:t>
            </a:r>
          </a:p>
        </p:txBody>
      </p:sp>
      <p:grpSp>
        <p:nvGrpSpPr>
          <p:cNvPr id="13" name="Google Shape;648;p40">
            <a:extLst>
              <a:ext uri="{FF2B5EF4-FFF2-40B4-BE49-F238E27FC236}">
                <a16:creationId xmlns:a16="http://schemas.microsoft.com/office/drawing/2014/main" id="{B105734C-E327-71BA-1E98-02AAE78A40B2}"/>
              </a:ext>
            </a:extLst>
          </p:cNvPr>
          <p:cNvGrpSpPr/>
          <p:nvPr/>
        </p:nvGrpSpPr>
        <p:grpSpPr>
          <a:xfrm>
            <a:off x="7738335" y="3518160"/>
            <a:ext cx="365082" cy="364689"/>
            <a:chOff x="2075238" y="4209475"/>
            <a:chExt cx="394300" cy="393875"/>
          </a:xfrm>
        </p:grpSpPr>
        <p:sp>
          <p:nvSpPr>
            <p:cNvPr id="14" name="Google Shape;649;p40">
              <a:extLst>
                <a:ext uri="{FF2B5EF4-FFF2-40B4-BE49-F238E27FC236}">
                  <a16:creationId xmlns:a16="http://schemas.microsoft.com/office/drawing/2014/main" id="{147D9F68-B444-7FCB-FC02-8D8417A20C7D}"/>
                </a:ext>
              </a:extLst>
            </p:cNvPr>
            <p:cNvSpPr/>
            <p:nvPr/>
          </p:nvSpPr>
          <p:spPr>
            <a:xfrm>
              <a:off x="2138913" y="4338125"/>
              <a:ext cx="103825" cy="103850"/>
            </a:xfrm>
            <a:custGeom>
              <a:avLst/>
              <a:gdLst/>
              <a:ahLst/>
              <a:cxnLst/>
              <a:rect l="l" t="t" r="r" b="b"/>
              <a:pathLst>
                <a:path w="4153" h="4154" extrusionOk="0">
                  <a:moveTo>
                    <a:pt x="2076" y="1"/>
                  </a:moveTo>
                  <a:cubicBezTo>
                    <a:pt x="924" y="1"/>
                    <a:pt x="0" y="926"/>
                    <a:pt x="0" y="2078"/>
                  </a:cubicBezTo>
                  <a:cubicBezTo>
                    <a:pt x="0" y="3211"/>
                    <a:pt x="924" y="4153"/>
                    <a:pt x="2076" y="4153"/>
                  </a:cubicBezTo>
                  <a:cubicBezTo>
                    <a:pt x="3227" y="4153"/>
                    <a:pt x="4153" y="3211"/>
                    <a:pt x="4153" y="2078"/>
                  </a:cubicBezTo>
                  <a:cubicBezTo>
                    <a:pt x="4153" y="926"/>
                    <a:pt x="3227" y="1"/>
                    <a:pt x="2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 name="Google Shape;650;p40">
              <a:extLst>
                <a:ext uri="{FF2B5EF4-FFF2-40B4-BE49-F238E27FC236}">
                  <a16:creationId xmlns:a16="http://schemas.microsoft.com/office/drawing/2014/main" id="{45E52E06-1B59-62B3-5282-A4BC5926D82A}"/>
                </a:ext>
              </a:extLst>
            </p:cNvPr>
            <p:cNvSpPr/>
            <p:nvPr/>
          </p:nvSpPr>
          <p:spPr>
            <a:xfrm>
              <a:off x="2075238" y="4441950"/>
              <a:ext cx="231175" cy="161400"/>
            </a:xfrm>
            <a:custGeom>
              <a:avLst/>
              <a:gdLst/>
              <a:ahLst/>
              <a:cxnLst/>
              <a:rect l="l" t="t" r="r" b="b"/>
              <a:pathLst>
                <a:path w="9247" h="6456" extrusionOk="0">
                  <a:moveTo>
                    <a:pt x="5739" y="1815"/>
                  </a:moveTo>
                  <a:cubicBezTo>
                    <a:pt x="5984" y="1815"/>
                    <a:pt x="6193" y="2024"/>
                    <a:pt x="6193" y="2268"/>
                  </a:cubicBezTo>
                  <a:lnTo>
                    <a:pt x="6193" y="2740"/>
                  </a:lnTo>
                  <a:lnTo>
                    <a:pt x="6647" y="2740"/>
                  </a:lnTo>
                  <a:cubicBezTo>
                    <a:pt x="6909" y="2740"/>
                    <a:pt x="7118" y="2949"/>
                    <a:pt x="7118" y="3193"/>
                  </a:cubicBezTo>
                  <a:cubicBezTo>
                    <a:pt x="7118" y="3454"/>
                    <a:pt x="6909" y="3664"/>
                    <a:pt x="6647" y="3664"/>
                  </a:cubicBezTo>
                  <a:lnTo>
                    <a:pt x="6193" y="3664"/>
                  </a:lnTo>
                  <a:lnTo>
                    <a:pt x="6193" y="4117"/>
                  </a:lnTo>
                  <a:cubicBezTo>
                    <a:pt x="6193" y="4380"/>
                    <a:pt x="5984" y="4589"/>
                    <a:pt x="5739" y="4589"/>
                  </a:cubicBezTo>
                  <a:cubicBezTo>
                    <a:pt x="5478" y="4589"/>
                    <a:pt x="5269" y="4380"/>
                    <a:pt x="5269" y="4117"/>
                  </a:cubicBezTo>
                  <a:lnTo>
                    <a:pt x="5269" y="3664"/>
                  </a:lnTo>
                  <a:lnTo>
                    <a:pt x="4815" y="3664"/>
                  </a:lnTo>
                  <a:cubicBezTo>
                    <a:pt x="4553" y="3664"/>
                    <a:pt x="4344" y="3454"/>
                    <a:pt x="4344" y="3193"/>
                  </a:cubicBezTo>
                  <a:cubicBezTo>
                    <a:pt x="4344" y="2949"/>
                    <a:pt x="4553" y="2740"/>
                    <a:pt x="4815" y="2740"/>
                  </a:cubicBezTo>
                  <a:lnTo>
                    <a:pt x="5269" y="2740"/>
                  </a:lnTo>
                  <a:lnTo>
                    <a:pt x="5269" y="2268"/>
                  </a:lnTo>
                  <a:cubicBezTo>
                    <a:pt x="5269" y="2024"/>
                    <a:pt x="5478" y="1815"/>
                    <a:pt x="5739" y="1815"/>
                  </a:cubicBezTo>
                  <a:close/>
                  <a:moveTo>
                    <a:pt x="4623" y="0"/>
                  </a:moveTo>
                  <a:cubicBezTo>
                    <a:pt x="2076" y="0"/>
                    <a:pt x="0" y="2077"/>
                    <a:pt x="0" y="4624"/>
                  </a:cubicBezTo>
                  <a:lnTo>
                    <a:pt x="0" y="6002"/>
                  </a:lnTo>
                  <a:cubicBezTo>
                    <a:pt x="0" y="6264"/>
                    <a:pt x="210" y="6455"/>
                    <a:pt x="471" y="6455"/>
                  </a:cubicBezTo>
                  <a:lnTo>
                    <a:pt x="8775" y="6455"/>
                  </a:lnTo>
                  <a:cubicBezTo>
                    <a:pt x="9037" y="6455"/>
                    <a:pt x="9247" y="6264"/>
                    <a:pt x="9247" y="6002"/>
                  </a:cubicBezTo>
                  <a:lnTo>
                    <a:pt x="9247" y="4624"/>
                  </a:lnTo>
                  <a:cubicBezTo>
                    <a:pt x="9247" y="2077"/>
                    <a:pt x="7170" y="0"/>
                    <a:pt x="4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 name="Google Shape;651;p40">
              <a:extLst>
                <a:ext uri="{FF2B5EF4-FFF2-40B4-BE49-F238E27FC236}">
                  <a16:creationId xmlns:a16="http://schemas.microsoft.com/office/drawing/2014/main" id="{5F0D398A-F803-D6EB-3445-8954D08D17BD}"/>
                </a:ext>
              </a:extLst>
            </p:cNvPr>
            <p:cNvSpPr/>
            <p:nvPr/>
          </p:nvSpPr>
          <p:spPr>
            <a:xfrm>
              <a:off x="2261463" y="4209475"/>
              <a:ext cx="208075" cy="196275"/>
            </a:xfrm>
            <a:custGeom>
              <a:avLst/>
              <a:gdLst/>
              <a:ahLst/>
              <a:cxnLst/>
              <a:rect l="l" t="t" r="r" b="b"/>
              <a:pathLst>
                <a:path w="8323" h="7851" extrusionOk="0">
                  <a:moveTo>
                    <a:pt x="5985" y="1885"/>
                  </a:moveTo>
                  <a:cubicBezTo>
                    <a:pt x="6229" y="1885"/>
                    <a:pt x="6439" y="2095"/>
                    <a:pt x="6439" y="2339"/>
                  </a:cubicBezTo>
                  <a:cubicBezTo>
                    <a:pt x="6439" y="2600"/>
                    <a:pt x="6229" y="2809"/>
                    <a:pt x="5985" y="2809"/>
                  </a:cubicBezTo>
                  <a:lnTo>
                    <a:pt x="2286" y="2809"/>
                  </a:lnTo>
                  <a:cubicBezTo>
                    <a:pt x="2024" y="2809"/>
                    <a:pt x="1833" y="2600"/>
                    <a:pt x="1833" y="2339"/>
                  </a:cubicBezTo>
                  <a:cubicBezTo>
                    <a:pt x="1833" y="2095"/>
                    <a:pt x="2024" y="1885"/>
                    <a:pt x="2286" y="1885"/>
                  </a:cubicBezTo>
                  <a:close/>
                  <a:moveTo>
                    <a:pt x="5985" y="3734"/>
                  </a:moveTo>
                  <a:cubicBezTo>
                    <a:pt x="6229" y="3734"/>
                    <a:pt x="6439" y="3926"/>
                    <a:pt x="6439" y="4188"/>
                  </a:cubicBezTo>
                  <a:cubicBezTo>
                    <a:pt x="6439" y="4449"/>
                    <a:pt x="6229" y="4642"/>
                    <a:pt x="5985" y="4642"/>
                  </a:cubicBezTo>
                  <a:lnTo>
                    <a:pt x="2286" y="4642"/>
                  </a:lnTo>
                  <a:cubicBezTo>
                    <a:pt x="2024" y="4642"/>
                    <a:pt x="1833" y="4449"/>
                    <a:pt x="1833" y="4188"/>
                  </a:cubicBezTo>
                  <a:cubicBezTo>
                    <a:pt x="1833" y="3926"/>
                    <a:pt x="2024" y="3734"/>
                    <a:pt x="2286" y="3734"/>
                  </a:cubicBezTo>
                  <a:close/>
                  <a:moveTo>
                    <a:pt x="472" y="1"/>
                  </a:moveTo>
                  <a:cubicBezTo>
                    <a:pt x="210" y="1"/>
                    <a:pt x="0" y="210"/>
                    <a:pt x="0" y="471"/>
                  </a:cubicBezTo>
                  <a:lnTo>
                    <a:pt x="0" y="7380"/>
                  </a:lnTo>
                  <a:cubicBezTo>
                    <a:pt x="0" y="7663"/>
                    <a:pt x="232" y="7851"/>
                    <a:pt x="469" y="7851"/>
                  </a:cubicBezTo>
                  <a:cubicBezTo>
                    <a:pt x="582" y="7851"/>
                    <a:pt x="696" y="7808"/>
                    <a:pt x="786" y="7712"/>
                  </a:cubicBezTo>
                  <a:lnTo>
                    <a:pt x="2042" y="6473"/>
                  </a:lnTo>
                  <a:lnTo>
                    <a:pt x="7851" y="6473"/>
                  </a:lnTo>
                  <a:cubicBezTo>
                    <a:pt x="8113" y="6473"/>
                    <a:pt x="8323" y="6263"/>
                    <a:pt x="8323" y="6002"/>
                  </a:cubicBezTo>
                  <a:lnTo>
                    <a:pt x="8323" y="471"/>
                  </a:lnTo>
                  <a:cubicBezTo>
                    <a:pt x="8323" y="210"/>
                    <a:pt x="8113" y="1"/>
                    <a:pt x="7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17" name="Google Shape;652;p40">
            <a:extLst>
              <a:ext uri="{FF2B5EF4-FFF2-40B4-BE49-F238E27FC236}">
                <a16:creationId xmlns:a16="http://schemas.microsoft.com/office/drawing/2014/main" id="{9D4080F3-7ABC-5ECC-51F6-C9FFB91620B6}"/>
              </a:ext>
            </a:extLst>
          </p:cNvPr>
          <p:cNvGrpSpPr/>
          <p:nvPr/>
        </p:nvGrpSpPr>
        <p:grpSpPr>
          <a:xfrm>
            <a:off x="7734895" y="2208313"/>
            <a:ext cx="371957" cy="364666"/>
            <a:chOff x="2071738" y="3529950"/>
            <a:chExt cx="401725" cy="393850"/>
          </a:xfrm>
        </p:grpSpPr>
        <p:sp>
          <p:nvSpPr>
            <p:cNvPr id="18" name="Google Shape;653;p40">
              <a:extLst>
                <a:ext uri="{FF2B5EF4-FFF2-40B4-BE49-F238E27FC236}">
                  <a16:creationId xmlns:a16="http://schemas.microsoft.com/office/drawing/2014/main" id="{EFC9FB36-C3EA-EDEE-D6D2-E385DAA6CE1D}"/>
                </a:ext>
              </a:extLst>
            </p:cNvPr>
            <p:cNvSpPr/>
            <p:nvPr/>
          </p:nvSpPr>
          <p:spPr>
            <a:xfrm>
              <a:off x="2169438" y="3529950"/>
              <a:ext cx="304025" cy="230750"/>
            </a:xfrm>
            <a:custGeom>
              <a:avLst/>
              <a:gdLst/>
              <a:ahLst/>
              <a:cxnLst/>
              <a:rect l="l" t="t" r="r" b="b"/>
              <a:pathLst>
                <a:path w="12161" h="9230" extrusionOk="0">
                  <a:moveTo>
                    <a:pt x="7817" y="1885"/>
                  </a:moveTo>
                  <a:cubicBezTo>
                    <a:pt x="8061" y="1885"/>
                    <a:pt x="8270" y="2076"/>
                    <a:pt x="8270" y="2339"/>
                  </a:cubicBezTo>
                  <a:cubicBezTo>
                    <a:pt x="8270" y="2600"/>
                    <a:pt x="8061" y="2792"/>
                    <a:pt x="7817" y="2792"/>
                  </a:cubicBezTo>
                  <a:lnTo>
                    <a:pt x="2269" y="2792"/>
                  </a:lnTo>
                  <a:cubicBezTo>
                    <a:pt x="2024" y="2792"/>
                    <a:pt x="1815" y="2600"/>
                    <a:pt x="1815" y="2339"/>
                  </a:cubicBezTo>
                  <a:cubicBezTo>
                    <a:pt x="1815" y="2076"/>
                    <a:pt x="2024" y="1885"/>
                    <a:pt x="2269" y="1885"/>
                  </a:cubicBezTo>
                  <a:close/>
                  <a:moveTo>
                    <a:pt x="7817" y="3716"/>
                  </a:moveTo>
                  <a:cubicBezTo>
                    <a:pt x="8061" y="3716"/>
                    <a:pt x="8270" y="3925"/>
                    <a:pt x="8270" y="4188"/>
                  </a:cubicBezTo>
                  <a:cubicBezTo>
                    <a:pt x="8270" y="4432"/>
                    <a:pt x="8061" y="4641"/>
                    <a:pt x="7817" y="4641"/>
                  </a:cubicBezTo>
                  <a:lnTo>
                    <a:pt x="2269" y="4641"/>
                  </a:lnTo>
                  <a:cubicBezTo>
                    <a:pt x="2024" y="4641"/>
                    <a:pt x="1815" y="4432"/>
                    <a:pt x="1815" y="4188"/>
                  </a:cubicBezTo>
                  <a:cubicBezTo>
                    <a:pt x="1815" y="3925"/>
                    <a:pt x="2024" y="3716"/>
                    <a:pt x="2269" y="3716"/>
                  </a:cubicBezTo>
                  <a:close/>
                  <a:moveTo>
                    <a:pt x="454" y="1"/>
                  </a:moveTo>
                  <a:cubicBezTo>
                    <a:pt x="210" y="1"/>
                    <a:pt x="1" y="210"/>
                    <a:pt x="1" y="454"/>
                  </a:cubicBezTo>
                  <a:lnTo>
                    <a:pt x="1" y="5600"/>
                  </a:lnTo>
                  <a:lnTo>
                    <a:pt x="7798" y="5600"/>
                  </a:lnTo>
                  <a:cubicBezTo>
                    <a:pt x="8566" y="5600"/>
                    <a:pt x="9177" y="6228"/>
                    <a:pt x="9177" y="6979"/>
                  </a:cubicBezTo>
                  <a:lnTo>
                    <a:pt x="9177" y="9229"/>
                  </a:lnTo>
                  <a:lnTo>
                    <a:pt x="11532" y="9229"/>
                  </a:lnTo>
                  <a:cubicBezTo>
                    <a:pt x="11951" y="9229"/>
                    <a:pt x="12160" y="8724"/>
                    <a:pt x="11864" y="8445"/>
                  </a:cubicBezTo>
                  <a:lnTo>
                    <a:pt x="10120" y="6735"/>
                  </a:lnTo>
                  <a:lnTo>
                    <a:pt x="10120" y="454"/>
                  </a:lnTo>
                  <a:cubicBezTo>
                    <a:pt x="10120" y="210"/>
                    <a:pt x="9910" y="1"/>
                    <a:pt x="9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654;p40">
              <a:extLst>
                <a:ext uri="{FF2B5EF4-FFF2-40B4-BE49-F238E27FC236}">
                  <a16:creationId xmlns:a16="http://schemas.microsoft.com/office/drawing/2014/main" id="{E9E2C569-6B75-7A55-D2A9-DA7152DB5531}"/>
                </a:ext>
              </a:extLst>
            </p:cNvPr>
            <p:cNvSpPr/>
            <p:nvPr/>
          </p:nvSpPr>
          <p:spPr>
            <a:xfrm>
              <a:off x="2277613" y="3751525"/>
              <a:ext cx="22250" cy="22250"/>
            </a:xfrm>
            <a:custGeom>
              <a:avLst/>
              <a:gdLst/>
              <a:ahLst/>
              <a:cxnLst/>
              <a:rect l="l" t="t" r="r" b="b"/>
              <a:pathLst>
                <a:path w="890" h="890" extrusionOk="0">
                  <a:moveTo>
                    <a:pt x="436" y="0"/>
                  </a:moveTo>
                  <a:cubicBezTo>
                    <a:pt x="192" y="0"/>
                    <a:pt x="0" y="192"/>
                    <a:pt x="0" y="436"/>
                  </a:cubicBezTo>
                  <a:cubicBezTo>
                    <a:pt x="0" y="680"/>
                    <a:pt x="192" y="890"/>
                    <a:pt x="436" y="890"/>
                  </a:cubicBezTo>
                  <a:cubicBezTo>
                    <a:pt x="680" y="890"/>
                    <a:pt x="889" y="680"/>
                    <a:pt x="889" y="436"/>
                  </a:cubicBezTo>
                  <a:cubicBezTo>
                    <a:pt x="889" y="192"/>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655;p40">
              <a:extLst>
                <a:ext uri="{FF2B5EF4-FFF2-40B4-BE49-F238E27FC236}">
                  <a16:creationId xmlns:a16="http://schemas.microsoft.com/office/drawing/2014/main" id="{2CD9030A-BA12-9E0F-D73E-270BD504004D}"/>
                </a:ext>
              </a:extLst>
            </p:cNvPr>
            <p:cNvSpPr/>
            <p:nvPr/>
          </p:nvSpPr>
          <p:spPr>
            <a:xfrm>
              <a:off x="2277613" y="3843125"/>
              <a:ext cx="22250" cy="22700"/>
            </a:xfrm>
            <a:custGeom>
              <a:avLst/>
              <a:gdLst/>
              <a:ahLst/>
              <a:cxnLst/>
              <a:rect l="l" t="t" r="r" b="b"/>
              <a:pathLst>
                <a:path w="890" h="908" extrusionOk="0">
                  <a:moveTo>
                    <a:pt x="436" y="0"/>
                  </a:moveTo>
                  <a:cubicBezTo>
                    <a:pt x="192" y="0"/>
                    <a:pt x="0" y="210"/>
                    <a:pt x="0" y="454"/>
                  </a:cubicBezTo>
                  <a:cubicBezTo>
                    <a:pt x="0" y="698"/>
                    <a:pt x="192" y="907"/>
                    <a:pt x="436" y="907"/>
                  </a:cubicBezTo>
                  <a:cubicBezTo>
                    <a:pt x="680" y="907"/>
                    <a:pt x="889" y="698"/>
                    <a:pt x="889" y="454"/>
                  </a:cubicBezTo>
                  <a:cubicBezTo>
                    <a:pt x="889" y="210"/>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 name="Google Shape;656;p40">
              <a:extLst>
                <a:ext uri="{FF2B5EF4-FFF2-40B4-BE49-F238E27FC236}">
                  <a16:creationId xmlns:a16="http://schemas.microsoft.com/office/drawing/2014/main" id="{432988AF-3178-15CA-464D-DDE759E516CE}"/>
                </a:ext>
              </a:extLst>
            </p:cNvPr>
            <p:cNvSpPr/>
            <p:nvPr/>
          </p:nvSpPr>
          <p:spPr>
            <a:xfrm>
              <a:off x="2196913" y="3797300"/>
              <a:ext cx="22275" cy="22300"/>
            </a:xfrm>
            <a:custGeom>
              <a:avLst/>
              <a:gdLst/>
              <a:ahLst/>
              <a:cxnLst/>
              <a:rect l="l" t="t" r="r" b="b"/>
              <a:pathLst>
                <a:path w="891" h="892" extrusionOk="0">
                  <a:moveTo>
                    <a:pt x="454" y="1"/>
                  </a:moveTo>
                  <a:cubicBezTo>
                    <a:pt x="209" y="1"/>
                    <a:pt x="0" y="193"/>
                    <a:pt x="0" y="437"/>
                  </a:cubicBezTo>
                  <a:cubicBezTo>
                    <a:pt x="0" y="682"/>
                    <a:pt x="209" y="891"/>
                    <a:pt x="454" y="891"/>
                  </a:cubicBezTo>
                  <a:cubicBezTo>
                    <a:pt x="698" y="891"/>
                    <a:pt x="891" y="682"/>
                    <a:pt x="891" y="437"/>
                  </a:cubicBezTo>
                  <a:cubicBezTo>
                    <a:pt x="891" y="193"/>
                    <a:pt x="698"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 name="Google Shape;657;p40">
              <a:extLst>
                <a:ext uri="{FF2B5EF4-FFF2-40B4-BE49-F238E27FC236}">
                  <a16:creationId xmlns:a16="http://schemas.microsoft.com/office/drawing/2014/main" id="{E8FCFAE0-732A-D4E4-6047-5DDEB02DF974}"/>
                </a:ext>
              </a:extLst>
            </p:cNvPr>
            <p:cNvSpPr/>
            <p:nvPr/>
          </p:nvSpPr>
          <p:spPr>
            <a:xfrm>
              <a:off x="2071738" y="3693075"/>
              <a:ext cx="304025" cy="230725"/>
            </a:xfrm>
            <a:custGeom>
              <a:avLst/>
              <a:gdLst/>
              <a:ahLst/>
              <a:cxnLst/>
              <a:rect l="l" t="t" r="r" b="b"/>
              <a:pathLst>
                <a:path w="12161" h="9229" extrusionOk="0">
                  <a:moveTo>
                    <a:pt x="8654" y="1413"/>
                  </a:moveTo>
                  <a:cubicBezTo>
                    <a:pt x="9422" y="1413"/>
                    <a:pt x="10032" y="2024"/>
                    <a:pt x="10032" y="2774"/>
                  </a:cubicBezTo>
                  <a:cubicBezTo>
                    <a:pt x="10032" y="3593"/>
                    <a:pt x="9356" y="4147"/>
                    <a:pt x="8645" y="4147"/>
                  </a:cubicBezTo>
                  <a:cubicBezTo>
                    <a:pt x="8341" y="4147"/>
                    <a:pt x="8030" y="4046"/>
                    <a:pt x="7764" y="3821"/>
                  </a:cubicBezTo>
                  <a:lnTo>
                    <a:pt x="6787" y="4379"/>
                  </a:lnTo>
                  <a:cubicBezTo>
                    <a:pt x="6822" y="4537"/>
                    <a:pt x="6822" y="4693"/>
                    <a:pt x="6787" y="4851"/>
                  </a:cubicBezTo>
                  <a:lnTo>
                    <a:pt x="7764" y="5409"/>
                  </a:lnTo>
                  <a:cubicBezTo>
                    <a:pt x="8030" y="5184"/>
                    <a:pt x="8341" y="5083"/>
                    <a:pt x="8645" y="5083"/>
                  </a:cubicBezTo>
                  <a:cubicBezTo>
                    <a:pt x="9356" y="5083"/>
                    <a:pt x="10032" y="5636"/>
                    <a:pt x="10032" y="6456"/>
                  </a:cubicBezTo>
                  <a:cubicBezTo>
                    <a:pt x="10032" y="7205"/>
                    <a:pt x="9422" y="7817"/>
                    <a:pt x="8654" y="7817"/>
                  </a:cubicBezTo>
                  <a:cubicBezTo>
                    <a:pt x="7817" y="7817"/>
                    <a:pt x="7154" y="7066"/>
                    <a:pt x="7310" y="6212"/>
                  </a:cubicBezTo>
                  <a:lnTo>
                    <a:pt x="6333" y="5653"/>
                  </a:lnTo>
                  <a:cubicBezTo>
                    <a:pt x="6067" y="5878"/>
                    <a:pt x="5757" y="5978"/>
                    <a:pt x="5453" y="5978"/>
                  </a:cubicBezTo>
                  <a:cubicBezTo>
                    <a:pt x="4742" y="5978"/>
                    <a:pt x="4065" y="5425"/>
                    <a:pt x="4065" y="4606"/>
                  </a:cubicBezTo>
                  <a:cubicBezTo>
                    <a:pt x="4065" y="3791"/>
                    <a:pt x="4735" y="3239"/>
                    <a:pt x="5442" y="3239"/>
                  </a:cubicBezTo>
                  <a:cubicBezTo>
                    <a:pt x="5749" y="3239"/>
                    <a:pt x="6064" y="3344"/>
                    <a:pt x="6333" y="3576"/>
                  </a:cubicBezTo>
                  <a:lnTo>
                    <a:pt x="7310" y="3018"/>
                  </a:lnTo>
                  <a:cubicBezTo>
                    <a:pt x="7170" y="2164"/>
                    <a:pt x="7817" y="1413"/>
                    <a:pt x="8654" y="1413"/>
                  </a:cubicBezTo>
                  <a:close/>
                  <a:moveTo>
                    <a:pt x="2478" y="1"/>
                  </a:moveTo>
                  <a:cubicBezTo>
                    <a:pt x="2234" y="1"/>
                    <a:pt x="2025" y="210"/>
                    <a:pt x="2025" y="454"/>
                  </a:cubicBezTo>
                  <a:lnTo>
                    <a:pt x="2025" y="6735"/>
                  </a:lnTo>
                  <a:lnTo>
                    <a:pt x="280" y="8445"/>
                  </a:lnTo>
                  <a:cubicBezTo>
                    <a:pt x="1" y="8724"/>
                    <a:pt x="192" y="9229"/>
                    <a:pt x="611" y="9229"/>
                  </a:cubicBezTo>
                  <a:lnTo>
                    <a:pt x="11690" y="9229"/>
                  </a:lnTo>
                  <a:cubicBezTo>
                    <a:pt x="11951" y="9229"/>
                    <a:pt x="12160" y="9020"/>
                    <a:pt x="12160" y="8775"/>
                  </a:cubicBezTo>
                  <a:lnTo>
                    <a:pt x="12160" y="454"/>
                  </a:lnTo>
                  <a:cubicBezTo>
                    <a:pt x="12160" y="210"/>
                    <a:pt x="11951" y="1"/>
                    <a:pt x="1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4" name="TextBox 3">
            <a:extLst>
              <a:ext uri="{FF2B5EF4-FFF2-40B4-BE49-F238E27FC236}">
                <a16:creationId xmlns:a16="http://schemas.microsoft.com/office/drawing/2014/main" id="{CC7DD422-E58C-C311-29A7-0CEEAD9793DB}"/>
              </a:ext>
            </a:extLst>
          </p:cNvPr>
          <p:cNvSpPr txBox="1"/>
          <p:nvPr/>
        </p:nvSpPr>
        <p:spPr>
          <a:xfrm>
            <a:off x="591225" y="1255041"/>
            <a:ext cx="8193011" cy="295106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Các thao tác dữ liệu trên SQLite chạy nhanh hơn so với các hệ quản trị cơ sở dữ liệu theo mô hình client – server.</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SQLite rất đơn giản và dễ dàng sử dụng.</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SQLite tuân thủ 4 tính chất ACID (là tính nguyên tổ (Atomic), tính nhất quán (Consistent), tính cô lập (Isolated), và tính bền vững (Durable) ).</a:t>
            </a:r>
          </a:p>
          <a:p>
            <a:pPr algn="just">
              <a:lnSpc>
                <a:spcPct val="150000"/>
              </a:lnSpc>
            </a:pPr>
            <a:r>
              <a:rPr lang="vi-VN" sz="1800">
                <a:solidFill>
                  <a:schemeClr val="tx1"/>
                </a:solidFill>
                <a:latin typeface="+mn-lt"/>
                <a:ea typeface="Lexend Deca SemiBold"/>
                <a:cs typeface="Times New Roman" panose="02020603050405020304" pitchFamily="18" charset="0"/>
                <a:sym typeface="Lexend Deca SemiBold"/>
              </a:rPr>
              <a:t>Với đặc tính nhỏ gọn, truy xuất dữ liệu nhanh SQLite thường được sử dụng để nhúng vào các dự án.</a:t>
            </a:r>
          </a:p>
        </p:txBody>
      </p:sp>
    </p:spTree>
    <p:extLst>
      <p:ext uri="{BB962C8B-B14F-4D97-AF65-F5344CB8AC3E}">
        <p14:creationId xmlns:p14="http://schemas.microsoft.com/office/powerpoint/2010/main" val="259694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1759631" y="446195"/>
            <a:ext cx="5441836"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NHƯỢC ĐIỂM</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42867" y="4448901"/>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SQLite</a:t>
            </a:r>
          </a:p>
        </p:txBody>
      </p:sp>
      <p:sp>
        <p:nvSpPr>
          <p:cNvPr id="7" name="Google Shape;632;p40">
            <a:extLst>
              <a:ext uri="{FF2B5EF4-FFF2-40B4-BE49-F238E27FC236}">
                <a16:creationId xmlns:a16="http://schemas.microsoft.com/office/drawing/2014/main" id="{E1280D90-BB24-3ED8-4853-F65B5F5A717D}"/>
              </a:ext>
            </a:extLst>
          </p:cNvPr>
          <p:cNvSpPr txBox="1">
            <a:spLocks/>
          </p:cNvSpPr>
          <p:nvPr/>
        </p:nvSpPr>
        <p:spPr>
          <a:xfrm>
            <a:off x="475494" y="1365458"/>
            <a:ext cx="8085353" cy="26016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Do sử dụng cơ chế coarse-gained locking nên trong cùng một thời điểm SQLite có thể hỗ trợ nhiều người đọc dữ liệu, nhưng chỉ có 1 người có thể ghi dữ liệu.</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SQLite không phải là lựa chọn hoàn hảo để đáp ứng các nhu cầu xử lý trên một khối lượng dữ liệu lớn, phát sinh liên tục.</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SQLite cũng thiếu các tính năng đo lường hiệu suất</a:t>
            </a:r>
          </a:p>
        </p:txBody>
      </p:sp>
    </p:spTree>
    <p:extLst>
      <p:ext uri="{BB962C8B-B14F-4D97-AF65-F5344CB8AC3E}">
        <p14:creationId xmlns:p14="http://schemas.microsoft.com/office/powerpoint/2010/main" val="135537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1448466" y="365753"/>
            <a:ext cx="5769906"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SQLITE TRONG FLUTTER</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47124" y="4465595"/>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SQLite</a:t>
            </a:r>
          </a:p>
        </p:txBody>
      </p:sp>
      <p:sp>
        <p:nvSpPr>
          <p:cNvPr id="7" name="Google Shape;632;p40">
            <a:extLst>
              <a:ext uri="{FF2B5EF4-FFF2-40B4-BE49-F238E27FC236}">
                <a16:creationId xmlns:a16="http://schemas.microsoft.com/office/drawing/2014/main" id="{E1280D90-BB24-3ED8-4853-F65B5F5A717D}"/>
              </a:ext>
            </a:extLst>
          </p:cNvPr>
          <p:cNvSpPr txBox="1">
            <a:spLocks/>
          </p:cNvSpPr>
          <p:nvPr/>
        </p:nvSpPr>
        <p:spPr>
          <a:xfrm>
            <a:off x="529323" y="1340547"/>
            <a:ext cx="8085353" cy="26016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Sử dụng trên đa nền tảng Android, iOS, MacOS.</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Hỗ trợ transactions và batches.</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Tự động quản lý phiên bản (version) trong khi mở.</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Hỗ trợ các câu lệnh truy vấn CRUD (Create – Read – Update – Delete) đầy đủ.</a:t>
            </a:r>
          </a:p>
          <a:p>
            <a:pPr marL="285750" indent="-285750" algn="just">
              <a:lnSpc>
                <a:spcPct val="150000"/>
              </a:lnSpc>
              <a:buFont typeface="Arial" panose="020B0604020202020204" pitchFamily="34" charset="0"/>
              <a:buChar char="•"/>
            </a:pPr>
            <a:r>
              <a:rPr lang="vi-VN" sz="1800">
                <a:solidFill>
                  <a:schemeClr val="tx1"/>
                </a:solidFill>
                <a:latin typeface="+mn-lt"/>
                <a:ea typeface="Lexend Deca SemiBold"/>
                <a:cs typeface="Times New Roman" panose="02020603050405020304" pitchFamily="18" charset="0"/>
                <a:sym typeface="Lexend Deca SemiBold"/>
              </a:rPr>
              <a:t>Thực hiện các xử lý trên background của iOS và Android.</a:t>
            </a:r>
          </a:p>
        </p:txBody>
      </p:sp>
    </p:spTree>
    <p:extLst>
      <p:ext uri="{BB962C8B-B14F-4D97-AF65-F5344CB8AC3E}">
        <p14:creationId xmlns:p14="http://schemas.microsoft.com/office/powerpoint/2010/main" val="4085886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rgbClr val="FFFF00"/>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rgbClr val="FFFF00"/>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1448466" y="365753"/>
            <a:ext cx="5769906"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CƠ SỞ LÝ LUẬN</a:t>
            </a:r>
          </a:p>
        </p:txBody>
      </p:sp>
      <p:sp>
        <p:nvSpPr>
          <p:cNvPr id="7" name="Google Shape;632;p40">
            <a:extLst>
              <a:ext uri="{FF2B5EF4-FFF2-40B4-BE49-F238E27FC236}">
                <a16:creationId xmlns:a16="http://schemas.microsoft.com/office/drawing/2014/main" id="{E1280D90-BB24-3ED8-4853-F65B5F5A717D}"/>
              </a:ext>
            </a:extLst>
          </p:cNvPr>
          <p:cNvSpPr txBox="1">
            <a:spLocks/>
          </p:cNvSpPr>
          <p:nvPr/>
        </p:nvSpPr>
        <p:spPr>
          <a:xfrm>
            <a:off x="1848329" y="1205765"/>
            <a:ext cx="6793502" cy="24647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vi-VN" sz="1800">
                <a:solidFill>
                  <a:schemeClr val="tx1"/>
                </a:solidFill>
                <a:latin typeface="+mn-lt"/>
                <a:ea typeface="Lexend Deca SemiBold"/>
                <a:cs typeface="Times New Roman" panose="02020603050405020304" pitchFamily="18" charset="0"/>
                <a:sym typeface="Lexend Deca SemiBold"/>
              </a:rPr>
              <a:t>Là một nền tảng giúp phát triển các ứng dụng di động trong web.</a:t>
            </a:r>
          </a:p>
          <a:p>
            <a:pPr algn="just">
              <a:lnSpc>
                <a:spcPct val="150000"/>
              </a:lnSpc>
            </a:pPr>
            <a:r>
              <a:rPr lang="vi-VN" sz="1800">
                <a:solidFill>
                  <a:schemeClr val="tx1"/>
                </a:solidFill>
                <a:latin typeface="+mn-lt"/>
                <a:ea typeface="Lexend Deca SemiBold"/>
                <a:cs typeface="Times New Roman" panose="02020603050405020304" pitchFamily="18" charset="0"/>
                <a:sym typeface="Lexend Deca SemiBold"/>
              </a:rPr>
              <a:t>Firebase còn được hiểu là một dịch vụ cơ sở dữ liệu hoạt động trên nền tảng đám mây cloud với hệ thống máy chủ mạnh mẽ của Google.</a:t>
            </a:r>
          </a:p>
          <a:p>
            <a:pPr algn="just">
              <a:lnSpc>
                <a:spcPct val="150000"/>
              </a:lnSpc>
            </a:pPr>
            <a:r>
              <a:rPr lang="vi-VN" sz="1800">
                <a:solidFill>
                  <a:schemeClr val="tx1"/>
                </a:solidFill>
                <a:latin typeface="+mn-lt"/>
                <a:ea typeface="Lexend Deca SemiBold"/>
                <a:cs typeface="Times New Roman" panose="02020603050405020304" pitchFamily="18" charset="0"/>
                <a:sym typeface="Lexend Deca SemiBold"/>
              </a:rPr>
              <a:t>Là những giao diện lập trình ứng dụng API đơn giản. </a:t>
            </a:r>
          </a:p>
          <a:p>
            <a:pPr algn="just">
              <a:lnSpc>
                <a:spcPct val="150000"/>
              </a:lnSpc>
            </a:pPr>
            <a:r>
              <a:rPr lang="vi-VN" sz="1800">
                <a:solidFill>
                  <a:schemeClr val="tx1"/>
                </a:solidFill>
                <a:latin typeface="+mn-lt"/>
                <a:ea typeface="Lexend Deca SemiBold"/>
                <a:cs typeface="Times New Roman" panose="02020603050405020304" pitchFamily="18" charset="0"/>
                <a:sym typeface="Lexend Deca SemiBold"/>
              </a:rPr>
              <a:t>Mục đích nhằm tăng số lượng người dùng và thu lại nhiều lợi nhuận hơn.</a:t>
            </a:r>
          </a:p>
        </p:txBody>
      </p:sp>
      <p:sp>
        <p:nvSpPr>
          <p:cNvPr id="3" name="Google Shape;316;p32">
            <a:extLst>
              <a:ext uri="{FF2B5EF4-FFF2-40B4-BE49-F238E27FC236}">
                <a16:creationId xmlns:a16="http://schemas.microsoft.com/office/drawing/2014/main" id="{CE102CD4-AA14-FFC7-367E-D70029C0389F}"/>
              </a:ext>
            </a:extLst>
          </p:cNvPr>
          <p:cNvSpPr/>
          <p:nvPr/>
        </p:nvSpPr>
        <p:spPr>
          <a:xfrm rot="-2700000">
            <a:off x="75160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4" name="Google Shape;318;p32">
            <a:extLst>
              <a:ext uri="{FF2B5EF4-FFF2-40B4-BE49-F238E27FC236}">
                <a16:creationId xmlns:a16="http://schemas.microsoft.com/office/drawing/2014/main" id="{8FE4900A-608B-3AE8-0327-834AE42A0417}"/>
              </a:ext>
            </a:extLst>
          </p:cNvPr>
          <p:cNvGrpSpPr/>
          <p:nvPr/>
        </p:nvGrpSpPr>
        <p:grpSpPr>
          <a:xfrm>
            <a:off x="7516813" y="530839"/>
            <a:ext cx="897018" cy="324596"/>
            <a:chOff x="7526973" y="530839"/>
            <a:chExt cx="897018" cy="324596"/>
          </a:xfrm>
          <a:solidFill>
            <a:schemeClr val="bg1"/>
          </a:solidFill>
        </p:grpSpPr>
        <p:grpSp>
          <p:nvGrpSpPr>
            <p:cNvPr id="5" name="Google Shape;319;p32">
              <a:extLst>
                <a:ext uri="{FF2B5EF4-FFF2-40B4-BE49-F238E27FC236}">
                  <a16:creationId xmlns:a16="http://schemas.microsoft.com/office/drawing/2014/main" id="{51E15F07-E616-2BDD-EDF3-EAF6429AECA5}"/>
                </a:ext>
              </a:extLst>
            </p:cNvPr>
            <p:cNvGrpSpPr/>
            <p:nvPr/>
          </p:nvGrpSpPr>
          <p:grpSpPr>
            <a:xfrm>
              <a:off x="7526973" y="530839"/>
              <a:ext cx="332201" cy="324420"/>
              <a:chOff x="3380213" y="4209475"/>
              <a:chExt cx="403450" cy="394000"/>
            </a:xfrm>
            <a:grpFill/>
          </p:grpSpPr>
          <p:sp>
            <p:nvSpPr>
              <p:cNvPr id="12" name="Google Shape;320;p32">
                <a:extLst>
                  <a:ext uri="{FF2B5EF4-FFF2-40B4-BE49-F238E27FC236}">
                    <a16:creationId xmlns:a16="http://schemas.microsoft.com/office/drawing/2014/main" id="{D877FA2C-A736-725B-7A0B-2FDAD4378302}"/>
                  </a:ext>
                </a:extLst>
              </p:cNvPr>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3" name="Google Shape;321;p32">
                <a:extLst>
                  <a:ext uri="{FF2B5EF4-FFF2-40B4-BE49-F238E27FC236}">
                    <a16:creationId xmlns:a16="http://schemas.microsoft.com/office/drawing/2014/main" id="{C7A85877-358B-F5E4-94B2-9CF91CE8F738}"/>
                  </a:ext>
                </a:extLst>
              </p:cNvPr>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6" name="Google Shape;322;p32">
              <a:extLst>
                <a:ext uri="{FF2B5EF4-FFF2-40B4-BE49-F238E27FC236}">
                  <a16:creationId xmlns:a16="http://schemas.microsoft.com/office/drawing/2014/main" id="{11D7E6D6-F241-1173-7171-576A729E54A4}"/>
                </a:ext>
              </a:extLst>
            </p:cNvPr>
            <p:cNvGrpSpPr/>
            <p:nvPr/>
          </p:nvGrpSpPr>
          <p:grpSpPr>
            <a:xfrm>
              <a:off x="8054864" y="531011"/>
              <a:ext cx="369126" cy="324424"/>
              <a:chOff x="4467200" y="877100"/>
              <a:chExt cx="481825" cy="423475"/>
            </a:xfrm>
            <a:grpFill/>
          </p:grpSpPr>
          <p:sp>
            <p:nvSpPr>
              <p:cNvPr id="8" name="Google Shape;323;p32">
                <a:extLst>
                  <a:ext uri="{FF2B5EF4-FFF2-40B4-BE49-F238E27FC236}">
                    <a16:creationId xmlns:a16="http://schemas.microsoft.com/office/drawing/2014/main" id="{1D9249C7-D204-289C-608F-1B7A2FC8B214}"/>
                  </a:ext>
                </a:extLst>
              </p:cNvPr>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9" name="Google Shape;324;p32">
                <a:extLst>
                  <a:ext uri="{FF2B5EF4-FFF2-40B4-BE49-F238E27FC236}">
                    <a16:creationId xmlns:a16="http://schemas.microsoft.com/office/drawing/2014/main" id="{1C30AE98-8B4B-7230-0050-6EC85C474FB4}"/>
                  </a:ext>
                </a:extLst>
              </p:cNvPr>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0" name="Google Shape;325;p32">
                <a:extLst>
                  <a:ext uri="{FF2B5EF4-FFF2-40B4-BE49-F238E27FC236}">
                    <a16:creationId xmlns:a16="http://schemas.microsoft.com/office/drawing/2014/main" id="{84A715DF-08CA-8B1B-A1FA-FD85F6E29B9D}"/>
                  </a:ext>
                </a:extLst>
              </p:cNvPr>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1" name="Google Shape;326;p32">
                <a:extLst>
                  <a:ext uri="{FF2B5EF4-FFF2-40B4-BE49-F238E27FC236}">
                    <a16:creationId xmlns:a16="http://schemas.microsoft.com/office/drawing/2014/main" id="{EB148A6E-C90D-D80C-2F8E-D04FF5DA91C8}"/>
                  </a:ext>
                </a:extLst>
              </p:cNvPr>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14" name="Google Shape;327;p32">
            <a:extLst>
              <a:ext uri="{FF2B5EF4-FFF2-40B4-BE49-F238E27FC236}">
                <a16:creationId xmlns:a16="http://schemas.microsoft.com/office/drawing/2014/main" id="{A14A4261-FD6D-721B-25CD-7C79AE7D2BE9}"/>
              </a:ext>
            </a:extLst>
          </p:cNvPr>
          <p:cNvGrpSpPr/>
          <p:nvPr/>
        </p:nvGrpSpPr>
        <p:grpSpPr>
          <a:xfrm>
            <a:off x="8044724" y="4613755"/>
            <a:ext cx="332212" cy="332592"/>
            <a:chOff x="6674938" y="1490925"/>
            <a:chExt cx="393850" cy="394300"/>
          </a:xfrm>
          <a:solidFill>
            <a:schemeClr val="bg1"/>
          </a:solidFill>
        </p:grpSpPr>
        <p:sp>
          <p:nvSpPr>
            <p:cNvPr id="15" name="Google Shape;328;p32">
              <a:extLst>
                <a:ext uri="{FF2B5EF4-FFF2-40B4-BE49-F238E27FC236}">
                  <a16:creationId xmlns:a16="http://schemas.microsoft.com/office/drawing/2014/main" id="{791A4C9F-CD2A-7108-98DF-3366B4D758A4}"/>
                </a:ext>
              </a:extLst>
            </p:cNvPr>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6" name="Google Shape;329;p32">
              <a:extLst>
                <a:ext uri="{FF2B5EF4-FFF2-40B4-BE49-F238E27FC236}">
                  <a16:creationId xmlns:a16="http://schemas.microsoft.com/office/drawing/2014/main" id="{9AC88BF0-19E2-4917-80FE-9160C7BA4A03}"/>
                </a:ext>
              </a:extLst>
            </p:cNvPr>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7" name="Google Shape;330;p32">
              <a:extLst>
                <a:ext uri="{FF2B5EF4-FFF2-40B4-BE49-F238E27FC236}">
                  <a16:creationId xmlns:a16="http://schemas.microsoft.com/office/drawing/2014/main" id="{99C0AB2A-FFFA-B674-7F20-1762ED243056}"/>
                </a:ext>
              </a:extLst>
            </p:cNvPr>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8" name="Google Shape;331;p32">
              <a:extLst>
                <a:ext uri="{FF2B5EF4-FFF2-40B4-BE49-F238E27FC236}">
                  <a16:creationId xmlns:a16="http://schemas.microsoft.com/office/drawing/2014/main" id="{F8F7C9BF-894E-74B5-ED07-DBF43207472E}"/>
                </a:ext>
              </a:extLst>
            </p:cNvPr>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9" name="Google Shape;332;p32">
              <a:extLst>
                <a:ext uri="{FF2B5EF4-FFF2-40B4-BE49-F238E27FC236}">
                  <a16:creationId xmlns:a16="http://schemas.microsoft.com/office/drawing/2014/main" id="{937308C1-F97F-381E-7BFC-E6E7598902DB}"/>
                </a:ext>
              </a:extLst>
            </p:cNvPr>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0" name="Google Shape;333;p32">
              <a:extLst>
                <a:ext uri="{FF2B5EF4-FFF2-40B4-BE49-F238E27FC236}">
                  <a16:creationId xmlns:a16="http://schemas.microsoft.com/office/drawing/2014/main" id="{CE4893BB-09A3-6DAA-DD61-2858AB92EC3A}"/>
                </a:ext>
              </a:extLst>
            </p:cNvPr>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1" name="Google Shape;334;p32">
              <a:extLst>
                <a:ext uri="{FF2B5EF4-FFF2-40B4-BE49-F238E27FC236}">
                  <a16:creationId xmlns:a16="http://schemas.microsoft.com/office/drawing/2014/main" id="{01BE1DFF-202D-AAD1-FC14-29211DBEC5FE}"/>
                </a:ext>
              </a:extLst>
            </p:cNvPr>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22" name="Google Shape;335;p32">
            <a:extLst>
              <a:ext uri="{FF2B5EF4-FFF2-40B4-BE49-F238E27FC236}">
                <a16:creationId xmlns:a16="http://schemas.microsoft.com/office/drawing/2014/main" id="{050F7DC9-2B92-4F28-94F3-001AE2FCB595}"/>
              </a:ext>
            </a:extLst>
          </p:cNvPr>
          <p:cNvGrpSpPr/>
          <p:nvPr/>
        </p:nvGrpSpPr>
        <p:grpSpPr>
          <a:xfrm>
            <a:off x="7485198" y="4615864"/>
            <a:ext cx="332239" cy="328589"/>
            <a:chOff x="3385438" y="2850425"/>
            <a:chExt cx="398225" cy="393850"/>
          </a:xfrm>
          <a:solidFill>
            <a:schemeClr val="bg1"/>
          </a:solidFill>
        </p:grpSpPr>
        <p:sp>
          <p:nvSpPr>
            <p:cNvPr id="23" name="Google Shape;336;p32">
              <a:extLst>
                <a:ext uri="{FF2B5EF4-FFF2-40B4-BE49-F238E27FC236}">
                  <a16:creationId xmlns:a16="http://schemas.microsoft.com/office/drawing/2014/main" id="{39316A45-E601-01ED-4E23-70E5F0E37D30}"/>
                </a:ext>
              </a:extLst>
            </p:cNvPr>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4" name="Google Shape;337;p32">
              <a:extLst>
                <a:ext uri="{FF2B5EF4-FFF2-40B4-BE49-F238E27FC236}">
                  <a16:creationId xmlns:a16="http://schemas.microsoft.com/office/drawing/2014/main" id="{53E52169-8B41-01FC-9951-6D74124214C7}"/>
                </a:ext>
              </a:extLst>
            </p:cNvPr>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5" name="Google Shape;338;p32">
              <a:extLst>
                <a:ext uri="{FF2B5EF4-FFF2-40B4-BE49-F238E27FC236}">
                  <a16:creationId xmlns:a16="http://schemas.microsoft.com/office/drawing/2014/main" id="{30978ABD-A638-9B9F-8053-0DB54DD575E5}"/>
                </a:ext>
              </a:extLst>
            </p:cNvPr>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26" name="Google Shape;339;p32">
              <a:extLst>
                <a:ext uri="{FF2B5EF4-FFF2-40B4-BE49-F238E27FC236}">
                  <a16:creationId xmlns:a16="http://schemas.microsoft.com/office/drawing/2014/main" id="{357B4C80-11DC-591C-E1C3-B5AD199E53D7}"/>
                </a:ext>
              </a:extLst>
            </p:cNvPr>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28" name="Google Shape;261;p29">
            <a:extLst>
              <a:ext uri="{FF2B5EF4-FFF2-40B4-BE49-F238E27FC236}">
                <a16:creationId xmlns:a16="http://schemas.microsoft.com/office/drawing/2014/main" id="{26EEE44C-5D76-D3AE-6314-86320489C9DE}"/>
              </a:ext>
            </a:extLst>
          </p:cNvPr>
          <p:cNvSpPr txBox="1"/>
          <p:nvPr/>
        </p:nvSpPr>
        <p:spPr>
          <a:xfrm>
            <a:off x="1099836" y="4457608"/>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Firebase</a:t>
            </a:r>
          </a:p>
        </p:txBody>
      </p:sp>
      <p:pic>
        <p:nvPicPr>
          <p:cNvPr id="30" name="Picture 2" descr="Web app push notification with Firebase - Blog - Sujan">
            <a:extLst>
              <a:ext uri="{FF2B5EF4-FFF2-40B4-BE49-F238E27FC236}">
                <a16:creationId xmlns:a16="http://schemas.microsoft.com/office/drawing/2014/main" id="{7717AA4C-18A6-9526-E266-4182CD6B62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42" r="18941"/>
          <a:stretch/>
        </p:blipFill>
        <p:spPr bwMode="auto">
          <a:xfrm>
            <a:off x="254831" y="1793420"/>
            <a:ext cx="1349115" cy="167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638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54"/>
          <p:cNvSpPr txBox="1">
            <a:spLocks noGrp="1"/>
          </p:cNvSpPr>
          <p:nvPr>
            <p:ph type="title"/>
          </p:nvPr>
        </p:nvSpPr>
        <p:spPr>
          <a:xfrm>
            <a:off x="1928448" y="386910"/>
            <a:ext cx="490811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a:solidFill>
                  <a:schemeClr val="bg1"/>
                </a:solidFill>
                <a:latin typeface="Segoe UI Black" panose="020B0A02040204020203" pitchFamily="34" charset="0"/>
                <a:ea typeface="Segoe UI Black" panose="020B0A02040204020203" pitchFamily="34" charset="0"/>
              </a:rPr>
              <a:t>MEMBER</a:t>
            </a:r>
          </a:p>
        </p:txBody>
      </p:sp>
      <p:cxnSp>
        <p:nvCxnSpPr>
          <p:cNvPr id="1510" name="Google Shape;1510;p54"/>
          <p:cNvCxnSpPr>
            <a:stCxn id="1511" idx="4"/>
          </p:cNvCxnSpPr>
          <p:nvPr/>
        </p:nvCxnSpPr>
        <p:spPr>
          <a:xfrm>
            <a:off x="4572000" y="1414475"/>
            <a:ext cx="0" cy="3212100"/>
          </a:xfrm>
          <a:prstGeom prst="straightConnector1">
            <a:avLst/>
          </a:prstGeom>
          <a:noFill/>
          <a:ln w="9525" cap="flat" cmpd="sng">
            <a:solidFill>
              <a:schemeClr val="dk2"/>
            </a:solidFill>
            <a:prstDash val="dot"/>
            <a:round/>
            <a:headEnd type="none" w="med" len="med"/>
            <a:tailEnd type="none" w="med" len="med"/>
          </a:ln>
        </p:spPr>
      </p:cxnSp>
      <p:sp>
        <p:nvSpPr>
          <p:cNvPr id="1512" name="Google Shape;1512;p54"/>
          <p:cNvSpPr/>
          <p:nvPr/>
        </p:nvSpPr>
        <p:spPr>
          <a:xfrm flipH="1">
            <a:off x="1277884" y="1312951"/>
            <a:ext cx="3019516" cy="721136"/>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13" name="Google Shape;1513;p54"/>
          <p:cNvSpPr txBox="1"/>
          <p:nvPr/>
        </p:nvSpPr>
        <p:spPr>
          <a:xfrm flipH="1">
            <a:off x="1201074" y="1358800"/>
            <a:ext cx="2841467" cy="61308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b="1">
                <a:solidFill>
                  <a:schemeClr val="tx1"/>
                </a:solidFill>
                <a:latin typeface="+mn-lt"/>
                <a:ea typeface="Lexend Deca"/>
                <a:cs typeface="Lexend Deca"/>
                <a:sym typeface="Lexend Deca"/>
              </a:rPr>
              <a:t>NGUYỄN PHẠM THẢO NGÂN</a:t>
            </a:r>
          </a:p>
          <a:p>
            <a:pPr marL="0" lvl="0" indent="0" algn="ctr" rtl="0">
              <a:spcBef>
                <a:spcPts val="0"/>
              </a:spcBef>
              <a:spcAft>
                <a:spcPts val="0"/>
              </a:spcAft>
              <a:buNone/>
            </a:pPr>
            <a:r>
              <a:rPr lang="vi-VN" b="1">
                <a:solidFill>
                  <a:schemeClr val="tx1"/>
                </a:solidFill>
                <a:latin typeface="+mn-lt"/>
                <a:ea typeface="Lexend Deca"/>
                <a:cs typeface="Lexend Deca"/>
                <a:sym typeface="Lexend Deca"/>
              </a:rPr>
              <a:t>0850070031</a:t>
            </a:r>
            <a:endParaRPr b="1">
              <a:solidFill>
                <a:schemeClr val="tx1"/>
              </a:solidFill>
              <a:latin typeface="+mn-lt"/>
              <a:ea typeface="Lexend Deca"/>
              <a:cs typeface="Lexend Deca"/>
              <a:sym typeface="Lexend Deca"/>
            </a:endParaRPr>
          </a:p>
        </p:txBody>
      </p:sp>
      <p:sp>
        <p:nvSpPr>
          <p:cNvPr id="1515" name="Google Shape;1515;p54"/>
          <p:cNvSpPr/>
          <p:nvPr/>
        </p:nvSpPr>
        <p:spPr>
          <a:xfrm>
            <a:off x="4943437" y="184570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16" name="Google Shape;1516;p54"/>
          <p:cNvSpPr txBox="1"/>
          <p:nvPr/>
        </p:nvSpPr>
        <p:spPr>
          <a:xfrm>
            <a:off x="5198293" y="1891538"/>
            <a:ext cx="2744631" cy="48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b="1">
                <a:solidFill>
                  <a:schemeClr val="tx1"/>
                </a:solidFill>
                <a:latin typeface="+mn-lt"/>
                <a:ea typeface="Lexend Deca"/>
                <a:cs typeface="Lexend Deca"/>
                <a:sym typeface="Lexend Deca"/>
              </a:rPr>
              <a:t>LẠI THỊ PHƯƠNG NHUNG</a:t>
            </a:r>
          </a:p>
          <a:p>
            <a:pPr marL="0" lvl="0" indent="0" algn="ctr" rtl="0">
              <a:spcBef>
                <a:spcPts val="0"/>
              </a:spcBef>
              <a:spcAft>
                <a:spcPts val="0"/>
              </a:spcAft>
              <a:buNone/>
            </a:pPr>
            <a:r>
              <a:rPr lang="vi-VN" b="1">
                <a:solidFill>
                  <a:schemeClr val="tx1"/>
                </a:solidFill>
                <a:latin typeface="+mn-lt"/>
                <a:ea typeface="Lexend Deca"/>
                <a:cs typeface="Lexend Deca"/>
                <a:sym typeface="Lexend Deca"/>
              </a:rPr>
              <a:t>0850070036</a:t>
            </a:r>
            <a:endParaRPr b="1">
              <a:solidFill>
                <a:schemeClr val="tx1"/>
              </a:solidFill>
              <a:latin typeface="+mn-lt"/>
              <a:ea typeface="Lexend Deca"/>
              <a:cs typeface="Lexend Deca"/>
              <a:sym typeface="Lexend Deca"/>
            </a:endParaRPr>
          </a:p>
        </p:txBody>
      </p:sp>
      <p:sp>
        <p:nvSpPr>
          <p:cNvPr id="1518" name="Google Shape;1518;p54"/>
          <p:cNvSpPr/>
          <p:nvPr/>
        </p:nvSpPr>
        <p:spPr>
          <a:xfrm flipH="1">
            <a:off x="1277884" y="241775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19" name="Google Shape;1519;p54"/>
          <p:cNvSpPr txBox="1"/>
          <p:nvPr/>
        </p:nvSpPr>
        <p:spPr>
          <a:xfrm flipH="1">
            <a:off x="1352100" y="2463600"/>
            <a:ext cx="2690443"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b="1">
                <a:solidFill>
                  <a:schemeClr val="tx1"/>
                </a:solidFill>
                <a:latin typeface="+mn-lt"/>
                <a:ea typeface="Lexend Deca"/>
                <a:cs typeface="Lexend Deca"/>
                <a:sym typeface="Lexend Deca"/>
              </a:rPr>
              <a:t>TRẦN THANH PHONG</a:t>
            </a:r>
          </a:p>
          <a:p>
            <a:pPr marL="0" lvl="0" indent="0" algn="ctr" rtl="0">
              <a:spcBef>
                <a:spcPts val="0"/>
              </a:spcBef>
              <a:spcAft>
                <a:spcPts val="0"/>
              </a:spcAft>
              <a:buNone/>
            </a:pPr>
            <a:r>
              <a:rPr lang="vi-VN" b="1">
                <a:solidFill>
                  <a:schemeClr val="tx1"/>
                </a:solidFill>
                <a:latin typeface="+mn-lt"/>
                <a:ea typeface="Lexend Deca"/>
                <a:cs typeface="Lexend Deca"/>
                <a:sym typeface="Lexend Deca"/>
              </a:rPr>
              <a:t>0850070039</a:t>
            </a:r>
            <a:endParaRPr b="1">
              <a:solidFill>
                <a:schemeClr val="tx1"/>
              </a:solidFill>
              <a:latin typeface="+mn-lt"/>
              <a:ea typeface="Lexend Deca"/>
              <a:cs typeface="Lexend Deca"/>
              <a:sym typeface="Lexend Deca"/>
            </a:endParaRPr>
          </a:p>
        </p:txBody>
      </p:sp>
      <p:sp>
        <p:nvSpPr>
          <p:cNvPr id="1521" name="Google Shape;1521;p54"/>
          <p:cNvSpPr/>
          <p:nvPr/>
        </p:nvSpPr>
        <p:spPr>
          <a:xfrm>
            <a:off x="4943437" y="295050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22" name="Google Shape;1522;p54"/>
          <p:cNvSpPr txBox="1"/>
          <p:nvPr/>
        </p:nvSpPr>
        <p:spPr>
          <a:xfrm>
            <a:off x="5198294" y="2996350"/>
            <a:ext cx="2660880" cy="486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b="1">
                <a:solidFill>
                  <a:schemeClr val="tx1"/>
                </a:solidFill>
                <a:latin typeface="+mn-lt"/>
                <a:ea typeface="Lexend Deca"/>
                <a:cs typeface="Lexend Deca"/>
                <a:sym typeface="Lexend Deca"/>
              </a:rPr>
              <a:t>NGUYỄN NGỌC QUANG</a:t>
            </a:r>
          </a:p>
          <a:p>
            <a:pPr marL="0" lvl="0" indent="0" algn="ctr" rtl="0">
              <a:spcBef>
                <a:spcPts val="0"/>
              </a:spcBef>
              <a:spcAft>
                <a:spcPts val="0"/>
              </a:spcAft>
              <a:buNone/>
            </a:pPr>
            <a:r>
              <a:rPr lang="vi-VN" b="1">
                <a:solidFill>
                  <a:schemeClr val="tx1"/>
                </a:solidFill>
                <a:latin typeface="+mn-lt"/>
                <a:ea typeface="Lexend Deca"/>
                <a:cs typeface="Lexend Deca"/>
                <a:sym typeface="Lexend Deca"/>
              </a:rPr>
              <a:t>0850070045</a:t>
            </a:r>
            <a:endParaRPr b="1">
              <a:solidFill>
                <a:schemeClr val="tx1"/>
              </a:solidFill>
              <a:latin typeface="+mn-lt"/>
              <a:ea typeface="Lexend Deca"/>
              <a:cs typeface="Lexend Deca"/>
              <a:sym typeface="Lexend Deca"/>
            </a:endParaRPr>
          </a:p>
        </p:txBody>
      </p:sp>
      <p:sp>
        <p:nvSpPr>
          <p:cNvPr id="1524" name="Google Shape;1524;p54"/>
          <p:cNvSpPr/>
          <p:nvPr/>
        </p:nvSpPr>
        <p:spPr>
          <a:xfrm flipH="1">
            <a:off x="1277884" y="3522550"/>
            <a:ext cx="3019516" cy="572709"/>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25" name="Google Shape;1525;p54"/>
          <p:cNvSpPr txBox="1"/>
          <p:nvPr/>
        </p:nvSpPr>
        <p:spPr>
          <a:xfrm flipH="1">
            <a:off x="1352100" y="3568400"/>
            <a:ext cx="2690443" cy="48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b="1">
                <a:solidFill>
                  <a:schemeClr val="tx1"/>
                </a:solidFill>
                <a:latin typeface="+mn-lt"/>
                <a:ea typeface="Lexend Deca"/>
                <a:cs typeface="Lexend Deca"/>
                <a:sym typeface="Lexend Deca"/>
              </a:rPr>
              <a:t>VÕ HOÀNG TRIỀU</a:t>
            </a:r>
          </a:p>
          <a:p>
            <a:pPr marL="0" lvl="0" indent="0" algn="ctr" rtl="0">
              <a:spcBef>
                <a:spcPts val="0"/>
              </a:spcBef>
              <a:spcAft>
                <a:spcPts val="0"/>
              </a:spcAft>
              <a:buNone/>
            </a:pPr>
            <a:r>
              <a:rPr lang="vi-VN" b="1">
                <a:solidFill>
                  <a:schemeClr val="tx1"/>
                </a:solidFill>
                <a:latin typeface="+mn-lt"/>
                <a:ea typeface="Lexend Deca"/>
                <a:cs typeface="Lexend Deca"/>
                <a:sym typeface="Lexend Deca"/>
              </a:rPr>
              <a:t>0850070060</a:t>
            </a:r>
            <a:endParaRPr b="1">
              <a:solidFill>
                <a:schemeClr val="tx1"/>
              </a:solidFill>
              <a:latin typeface="+mn-lt"/>
              <a:ea typeface="Lexend Deca"/>
              <a:cs typeface="Lexend Deca"/>
              <a:sym typeface="Lexend Deca"/>
            </a:endParaRPr>
          </a:p>
        </p:txBody>
      </p:sp>
      <p:grpSp>
        <p:nvGrpSpPr>
          <p:cNvPr id="1527" name="Google Shape;1527;p54"/>
          <p:cNvGrpSpPr/>
          <p:nvPr/>
        </p:nvGrpSpPr>
        <p:grpSpPr>
          <a:xfrm>
            <a:off x="720002" y="530839"/>
            <a:ext cx="7703988" cy="324596"/>
            <a:chOff x="720002" y="530839"/>
            <a:chExt cx="7703988" cy="324596"/>
          </a:xfrm>
        </p:grpSpPr>
        <p:grpSp>
          <p:nvGrpSpPr>
            <p:cNvPr id="1528" name="Google Shape;1528;p54"/>
            <p:cNvGrpSpPr/>
            <p:nvPr/>
          </p:nvGrpSpPr>
          <p:grpSpPr>
            <a:xfrm>
              <a:off x="7526973" y="530839"/>
              <a:ext cx="332201" cy="324420"/>
              <a:chOff x="3380213" y="4209475"/>
              <a:chExt cx="403450" cy="394000"/>
            </a:xfrm>
          </p:grpSpPr>
          <p:sp>
            <p:nvSpPr>
              <p:cNvPr id="1529" name="Google Shape;1529;p54"/>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30" name="Google Shape;1530;p54"/>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1531" name="Google Shape;1531;p54"/>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1532" name="Google Shape;1532;p54"/>
            <p:cNvGrpSpPr/>
            <p:nvPr/>
          </p:nvGrpSpPr>
          <p:grpSpPr>
            <a:xfrm>
              <a:off x="8054864" y="531011"/>
              <a:ext cx="369126" cy="324424"/>
              <a:chOff x="4467200" y="877100"/>
              <a:chExt cx="481825" cy="423475"/>
            </a:xfrm>
          </p:grpSpPr>
          <p:sp>
            <p:nvSpPr>
              <p:cNvPr id="1533" name="Google Shape;1533;p5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34" name="Google Shape;1534;p5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35" name="Google Shape;1535;p5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36" name="Google Shape;1536;p5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sp>
        <p:nvSpPr>
          <p:cNvPr id="1511" name="Google Shape;1511;p54"/>
          <p:cNvSpPr/>
          <p:nvPr/>
        </p:nvSpPr>
        <p:spPr>
          <a:xfrm>
            <a:off x="4495200" y="1260875"/>
            <a:ext cx="153600" cy="1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37" name="Google Shape;1537;p54"/>
          <p:cNvSpPr/>
          <p:nvPr/>
        </p:nvSpPr>
        <p:spPr>
          <a:xfrm>
            <a:off x="4495200" y="1809294"/>
            <a:ext cx="153600" cy="15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38" name="Google Shape;1538;p54"/>
          <p:cNvSpPr/>
          <p:nvPr/>
        </p:nvSpPr>
        <p:spPr>
          <a:xfrm>
            <a:off x="4495200" y="2357713"/>
            <a:ext cx="153600" cy="1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39" name="Google Shape;1539;p54"/>
          <p:cNvSpPr/>
          <p:nvPr/>
        </p:nvSpPr>
        <p:spPr>
          <a:xfrm>
            <a:off x="4495200" y="2906131"/>
            <a:ext cx="153600" cy="153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40" name="Google Shape;1540;p54"/>
          <p:cNvSpPr/>
          <p:nvPr/>
        </p:nvSpPr>
        <p:spPr>
          <a:xfrm>
            <a:off x="4495200" y="3454550"/>
            <a:ext cx="153600" cy="15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41" name="Google Shape;1541;p54"/>
          <p:cNvSpPr/>
          <p:nvPr/>
        </p:nvSpPr>
        <p:spPr>
          <a:xfrm>
            <a:off x="8132900" y="31561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42" name="Google Shape;1542;p54"/>
          <p:cNvSpPr/>
          <p:nvPr/>
        </p:nvSpPr>
        <p:spPr>
          <a:xfrm>
            <a:off x="8132900" y="20513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43" name="Google Shape;1543;p54"/>
          <p:cNvSpPr/>
          <p:nvPr/>
        </p:nvSpPr>
        <p:spPr>
          <a:xfrm>
            <a:off x="915675" y="37281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44" name="Google Shape;1544;p54"/>
          <p:cNvSpPr/>
          <p:nvPr/>
        </p:nvSpPr>
        <p:spPr>
          <a:xfrm>
            <a:off x="915675" y="262633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45" name="Google Shape;1545;p54"/>
          <p:cNvSpPr/>
          <p:nvPr/>
        </p:nvSpPr>
        <p:spPr>
          <a:xfrm>
            <a:off x="915675" y="151858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546" name="Google Shape;1546;p54"/>
          <p:cNvSpPr txBox="1"/>
          <p:nvPr/>
        </p:nvSpPr>
        <p:spPr>
          <a:xfrm>
            <a:off x="1277875" y="10680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tx1"/>
                </a:solidFill>
                <a:latin typeface="+mn-lt"/>
                <a:ea typeface="Lexend Deca"/>
                <a:cs typeface="Lexend Deca"/>
                <a:sym typeface="Lexend Deca"/>
              </a:rPr>
              <a:t>11:30 AM</a:t>
            </a:r>
            <a:endParaRPr sz="1000">
              <a:solidFill>
                <a:schemeClr val="tx1"/>
              </a:solidFill>
              <a:latin typeface="+mn-lt"/>
              <a:ea typeface="Lexend Deca"/>
              <a:cs typeface="Lexend Deca"/>
              <a:sym typeface="Lexend Deca"/>
            </a:endParaRPr>
          </a:p>
        </p:txBody>
      </p:sp>
      <p:sp>
        <p:nvSpPr>
          <p:cNvPr id="1547" name="Google Shape;1547;p54"/>
          <p:cNvSpPr txBox="1"/>
          <p:nvPr/>
        </p:nvSpPr>
        <p:spPr>
          <a:xfrm>
            <a:off x="1277875" y="21728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tx1"/>
                </a:solidFill>
                <a:latin typeface="+mn-lt"/>
                <a:ea typeface="Lexend Deca"/>
                <a:cs typeface="Lexend Deca"/>
                <a:sym typeface="Lexend Deca"/>
              </a:rPr>
              <a:t>12:00 PM</a:t>
            </a:r>
            <a:endParaRPr sz="1000">
              <a:solidFill>
                <a:schemeClr val="tx1"/>
              </a:solidFill>
              <a:latin typeface="+mn-lt"/>
              <a:ea typeface="Lexend Deca"/>
              <a:cs typeface="Lexend Deca"/>
              <a:sym typeface="Lexend Deca"/>
            </a:endParaRPr>
          </a:p>
        </p:txBody>
      </p:sp>
      <p:sp>
        <p:nvSpPr>
          <p:cNvPr id="1548" name="Google Shape;1548;p54"/>
          <p:cNvSpPr txBox="1"/>
          <p:nvPr/>
        </p:nvSpPr>
        <p:spPr>
          <a:xfrm>
            <a:off x="1277875" y="3277688"/>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tx1"/>
                </a:solidFill>
                <a:latin typeface="+mn-lt"/>
                <a:ea typeface="Lexend Deca"/>
                <a:cs typeface="Lexend Deca"/>
                <a:sym typeface="Lexend Deca"/>
              </a:rPr>
              <a:t>12:30 PM</a:t>
            </a:r>
            <a:endParaRPr sz="1000">
              <a:solidFill>
                <a:schemeClr val="tx1"/>
              </a:solidFill>
              <a:latin typeface="+mn-lt"/>
              <a:ea typeface="Lexend Deca"/>
              <a:cs typeface="Lexend Deca"/>
              <a:sym typeface="Lexend Deca"/>
            </a:endParaRPr>
          </a:p>
        </p:txBody>
      </p:sp>
      <p:sp>
        <p:nvSpPr>
          <p:cNvPr id="1549" name="Google Shape;1549;p54"/>
          <p:cNvSpPr txBox="1"/>
          <p:nvPr/>
        </p:nvSpPr>
        <p:spPr>
          <a:xfrm>
            <a:off x="7185650" y="16008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tx1"/>
                </a:solidFill>
                <a:latin typeface="+mn-lt"/>
                <a:ea typeface="Lexend Deca"/>
                <a:cs typeface="Lexend Deca"/>
                <a:sym typeface="Lexend Deca"/>
              </a:rPr>
              <a:t>11:45 AM</a:t>
            </a:r>
            <a:endParaRPr sz="1000">
              <a:solidFill>
                <a:schemeClr val="tx1"/>
              </a:solidFill>
              <a:latin typeface="+mn-lt"/>
              <a:ea typeface="Lexend Deca"/>
              <a:cs typeface="Lexend Deca"/>
              <a:sym typeface="Lexend Deca"/>
            </a:endParaRPr>
          </a:p>
        </p:txBody>
      </p:sp>
      <p:sp>
        <p:nvSpPr>
          <p:cNvPr id="1550" name="Google Shape;1550;p54"/>
          <p:cNvSpPr txBox="1"/>
          <p:nvPr/>
        </p:nvSpPr>
        <p:spPr>
          <a:xfrm>
            <a:off x="7185650" y="269973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tx1"/>
                </a:solidFill>
                <a:latin typeface="+mn-lt"/>
                <a:ea typeface="Lexend Deca"/>
                <a:cs typeface="Lexend Deca"/>
                <a:sym typeface="Lexend Deca"/>
              </a:rPr>
              <a:t>12:15 PM</a:t>
            </a:r>
            <a:endParaRPr sz="1000">
              <a:solidFill>
                <a:schemeClr val="tx1"/>
              </a:solidFill>
              <a:latin typeface="+mn-lt"/>
              <a:ea typeface="Lexend Deca"/>
              <a:cs typeface="Lexend Deca"/>
              <a:sym typeface="Lexend Deca"/>
            </a:endParaRPr>
          </a:p>
        </p:txBody>
      </p:sp>
      <p:pic>
        <p:nvPicPr>
          <p:cNvPr id="2050" name="Picture 2" descr="Members Icons - Free SVG &amp; PNG Members Images - Noun Project">
            <a:extLst>
              <a:ext uri="{FF2B5EF4-FFF2-40B4-BE49-F238E27FC236}">
                <a16:creationId xmlns:a16="http://schemas.microsoft.com/office/drawing/2014/main" id="{80F17DD2-F9B6-2708-51B1-220EDA20D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582" y="350304"/>
            <a:ext cx="653866" cy="65386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238;p29">
            <a:extLst>
              <a:ext uri="{FF2B5EF4-FFF2-40B4-BE49-F238E27FC236}">
                <a16:creationId xmlns:a16="http://schemas.microsoft.com/office/drawing/2014/main" id="{D76F2831-C9A4-9BB4-0E6B-E1EEF7BF0D75}"/>
              </a:ext>
            </a:extLst>
          </p:cNvPr>
          <p:cNvGrpSpPr/>
          <p:nvPr/>
        </p:nvGrpSpPr>
        <p:grpSpPr>
          <a:xfrm>
            <a:off x="8057288" y="4697334"/>
            <a:ext cx="332212" cy="332592"/>
            <a:chOff x="6674938" y="1490925"/>
            <a:chExt cx="393850" cy="394300"/>
          </a:xfrm>
          <a:solidFill>
            <a:srgbClr val="FFFF00"/>
          </a:solidFill>
        </p:grpSpPr>
        <p:sp>
          <p:nvSpPr>
            <p:cNvPr id="3" name="Google Shape;239;p29">
              <a:extLst>
                <a:ext uri="{FF2B5EF4-FFF2-40B4-BE49-F238E27FC236}">
                  <a16:creationId xmlns:a16="http://schemas.microsoft.com/office/drawing/2014/main" id="{3C0EF623-E34B-AC76-D147-9140B78AFBD5}"/>
                </a:ext>
              </a:extLst>
            </p:cNvPr>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4" name="Google Shape;240;p29">
              <a:extLst>
                <a:ext uri="{FF2B5EF4-FFF2-40B4-BE49-F238E27FC236}">
                  <a16:creationId xmlns:a16="http://schemas.microsoft.com/office/drawing/2014/main" id="{CAF5EDFB-F5BD-AD64-0C93-F86565FF3FCB}"/>
                </a:ext>
              </a:extLst>
            </p:cNvPr>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5" name="Google Shape;241;p29">
              <a:extLst>
                <a:ext uri="{FF2B5EF4-FFF2-40B4-BE49-F238E27FC236}">
                  <a16:creationId xmlns:a16="http://schemas.microsoft.com/office/drawing/2014/main" id="{21059B19-497F-D7D6-EB7C-7EB637907AAF}"/>
                </a:ext>
              </a:extLst>
            </p:cNvPr>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6" name="Google Shape;242;p29">
              <a:extLst>
                <a:ext uri="{FF2B5EF4-FFF2-40B4-BE49-F238E27FC236}">
                  <a16:creationId xmlns:a16="http://schemas.microsoft.com/office/drawing/2014/main" id="{31D5F732-37A7-83D9-E774-63B192253D41}"/>
                </a:ext>
              </a:extLst>
            </p:cNvPr>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7" name="Google Shape;243;p29">
              <a:extLst>
                <a:ext uri="{FF2B5EF4-FFF2-40B4-BE49-F238E27FC236}">
                  <a16:creationId xmlns:a16="http://schemas.microsoft.com/office/drawing/2014/main" id="{2FB0DE08-3EFC-D27C-16BA-0811B710C86D}"/>
                </a:ext>
              </a:extLst>
            </p:cNvPr>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8" name="Google Shape;244;p29">
              <a:extLst>
                <a:ext uri="{FF2B5EF4-FFF2-40B4-BE49-F238E27FC236}">
                  <a16:creationId xmlns:a16="http://schemas.microsoft.com/office/drawing/2014/main" id="{027B4F59-A990-3AEE-1CF4-10CFA68B53F8}"/>
                </a:ext>
              </a:extLst>
            </p:cNvPr>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9" name="Google Shape;245;p29">
              <a:extLst>
                <a:ext uri="{FF2B5EF4-FFF2-40B4-BE49-F238E27FC236}">
                  <a16:creationId xmlns:a16="http://schemas.microsoft.com/office/drawing/2014/main" id="{53A0418B-FE0A-8AA9-D034-F5466ED58D4A}"/>
                </a:ext>
              </a:extLst>
            </p:cNvPr>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10" name="Google Shape;246;p29">
            <a:extLst>
              <a:ext uri="{FF2B5EF4-FFF2-40B4-BE49-F238E27FC236}">
                <a16:creationId xmlns:a16="http://schemas.microsoft.com/office/drawing/2014/main" id="{97033104-7C54-7BCD-CE8B-955127139BBC}"/>
              </a:ext>
            </a:extLst>
          </p:cNvPr>
          <p:cNvGrpSpPr/>
          <p:nvPr/>
        </p:nvGrpSpPr>
        <p:grpSpPr>
          <a:xfrm>
            <a:off x="7497762" y="4699443"/>
            <a:ext cx="332239" cy="328589"/>
            <a:chOff x="3385438" y="2850425"/>
            <a:chExt cx="398225" cy="393850"/>
          </a:xfrm>
          <a:solidFill>
            <a:srgbClr val="FFFF00"/>
          </a:solidFill>
        </p:grpSpPr>
        <p:sp>
          <p:nvSpPr>
            <p:cNvPr id="11" name="Google Shape;247;p29">
              <a:extLst>
                <a:ext uri="{FF2B5EF4-FFF2-40B4-BE49-F238E27FC236}">
                  <a16:creationId xmlns:a16="http://schemas.microsoft.com/office/drawing/2014/main" id="{8A0DC913-54A9-5AAF-0A96-45EE08D2907A}"/>
                </a:ext>
              </a:extLst>
            </p:cNvPr>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2" name="Google Shape;248;p29">
              <a:extLst>
                <a:ext uri="{FF2B5EF4-FFF2-40B4-BE49-F238E27FC236}">
                  <a16:creationId xmlns:a16="http://schemas.microsoft.com/office/drawing/2014/main" id="{70915C8F-BF3A-A3E0-1A94-AA9909369A9C}"/>
                </a:ext>
              </a:extLst>
            </p:cNvPr>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3" name="Google Shape;249;p29">
              <a:extLst>
                <a:ext uri="{FF2B5EF4-FFF2-40B4-BE49-F238E27FC236}">
                  <a16:creationId xmlns:a16="http://schemas.microsoft.com/office/drawing/2014/main" id="{8FE188A2-0466-86A9-4D71-9A7760C869BB}"/>
                </a:ext>
              </a:extLst>
            </p:cNvPr>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14" name="Google Shape;250;p29">
              <a:extLst>
                <a:ext uri="{FF2B5EF4-FFF2-40B4-BE49-F238E27FC236}">
                  <a16:creationId xmlns:a16="http://schemas.microsoft.com/office/drawing/2014/main" id="{C762366E-BE27-9FF1-6C1E-68EC922A7574}"/>
                </a:ext>
              </a:extLst>
            </p:cNvPr>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15" name="Google Shape;261;p29">
            <a:extLst>
              <a:ext uri="{FF2B5EF4-FFF2-40B4-BE49-F238E27FC236}">
                <a16:creationId xmlns:a16="http://schemas.microsoft.com/office/drawing/2014/main" id="{A0D694AD-B605-7E1B-9646-6762D1364449}"/>
              </a:ext>
            </a:extLst>
          </p:cNvPr>
          <p:cNvSpPr txBox="1"/>
          <p:nvPr/>
        </p:nvSpPr>
        <p:spPr>
          <a:xfrm>
            <a:off x="835729" y="4646729"/>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1700" b="1">
                <a:solidFill>
                  <a:srgbClr val="FFFF00"/>
                </a:solidFill>
                <a:latin typeface="+mn-lt"/>
                <a:ea typeface="Lexend Deca"/>
                <a:cs typeface="Lexend Deca"/>
                <a:sym typeface="Lexend Deca"/>
              </a:rPr>
              <a:t>NHÓM 4 - 08TTMT</a:t>
            </a:r>
            <a:endParaRPr sz="1700" b="1">
              <a:solidFill>
                <a:srgbClr val="FFFF00"/>
              </a:solidFill>
              <a:latin typeface="+mn-lt"/>
              <a:ea typeface="Lexend Deca"/>
              <a:cs typeface="Lexend Deca"/>
              <a:sym typeface="Lexend Dec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1759631" y="446195"/>
            <a:ext cx="5441836"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LỊCH SỬ PHÁT TRIỂN</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52127" y="4519196"/>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Firebase</a:t>
            </a:r>
          </a:p>
        </p:txBody>
      </p:sp>
      <p:sp>
        <p:nvSpPr>
          <p:cNvPr id="4" name="Google Shape;626;p40">
            <a:extLst>
              <a:ext uri="{FF2B5EF4-FFF2-40B4-BE49-F238E27FC236}">
                <a16:creationId xmlns:a16="http://schemas.microsoft.com/office/drawing/2014/main" id="{97D6E6D5-040B-20DF-2D22-B1C63A13C96E}"/>
              </a:ext>
            </a:extLst>
          </p:cNvPr>
          <p:cNvSpPr/>
          <p:nvPr/>
        </p:nvSpPr>
        <p:spPr>
          <a:xfrm flipH="1">
            <a:off x="2384568" y="244021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solidFill>
              <a:latin typeface="+mn-lt"/>
            </a:endParaRPr>
          </a:p>
        </p:txBody>
      </p:sp>
      <p:sp>
        <p:nvSpPr>
          <p:cNvPr id="5" name="Google Shape;627;p40">
            <a:extLst>
              <a:ext uri="{FF2B5EF4-FFF2-40B4-BE49-F238E27FC236}">
                <a16:creationId xmlns:a16="http://schemas.microsoft.com/office/drawing/2014/main" id="{9C87816C-683C-1269-11A2-51955AD78855}"/>
              </a:ext>
            </a:extLst>
          </p:cNvPr>
          <p:cNvSpPr/>
          <p:nvPr/>
        </p:nvSpPr>
        <p:spPr>
          <a:xfrm>
            <a:off x="872160" y="3104435"/>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solidFill>
              <a:latin typeface="+mn-lt"/>
            </a:endParaRPr>
          </a:p>
        </p:txBody>
      </p:sp>
      <p:sp>
        <p:nvSpPr>
          <p:cNvPr id="6" name="Google Shape;628;p40">
            <a:extLst>
              <a:ext uri="{FF2B5EF4-FFF2-40B4-BE49-F238E27FC236}">
                <a16:creationId xmlns:a16="http://schemas.microsoft.com/office/drawing/2014/main" id="{5438CD49-0229-5512-A1D2-D5716C57C099}"/>
              </a:ext>
            </a:extLst>
          </p:cNvPr>
          <p:cNvSpPr/>
          <p:nvPr/>
        </p:nvSpPr>
        <p:spPr>
          <a:xfrm>
            <a:off x="872160" y="1783888"/>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solidFill>
              <a:latin typeface="+mn-lt"/>
            </a:endParaRPr>
          </a:p>
        </p:txBody>
      </p:sp>
      <p:sp>
        <p:nvSpPr>
          <p:cNvPr id="7" name="Google Shape;632;p40">
            <a:extLst>
              <a:ext uri="{FF2B5EF4-FFF2-40B4-BE49-F238E27FC236}">
                <a16:creationId xmlns:a16="http://schemas.microsoft.com/office/drawing/2014/main" id="{E1280D90-BB24-3ED8-4853-F65B5F5A717D}"/>
              </a:ext>
            </a:extLst>
          </p:cNvPr>
          <p:cNvSpPr txBox="1">
            <a:spLocks/>
          </p:cNvSpPr>
          <p:nvPr/>
        </p:nvSpPr>
        <p:spPr>
          <a:xfrm>
            <a:off x="1142155" y="1821762"/>
            <a:ext cx="2265600" cy="43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tx1"/>
                </a:solidFill>
                <a:latin typeface="+mn-lt"/>
                <a:ea typeface="Lexend Deca SemiBold" panose="020B0604020202020204"/>
                <a:cs typeface="Lexend Deca SemiBold" panose="020B0604020202020204"/>
                <a:sym typeface="Lexend Deca SemiBold"/>
              </a:rPr>
              <a:t>Năm 2000</a:t>
            </a:r>
          </a:p>
        </p:txBody>
      </p:sp>
      <p:sp>
        <p:nvSpPr>
          <p:cNvPr id="9" name="Google Shape;633;p40">
            <a:extLst>
              <a:ext uri="{FF2B5EF4-FFF2-40B4-BE49-F238E27FC236}">
                <a16:creationId xmlns:a16="http://schemas.microsoft.com/office/drawing/2014/main" id="{E638725A-3C9D-748C-0039-151341BF859A}"/>
              </a:ext>
            </a:extLst>
          </p:cNvPr>
          <p:cNvSpPr txBox="1">
            <a:spLocks/>
          </p:cNvSpPr>
          <p:nvPr/>
        </p:nvSpPr>
        <p:spPr>
          <a:xfrm>
            <a:off x="2412803" y="2451798"/>
            <a:ext cx="2087100" cy="43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tx1"/>
                </a:solidFill>
                <a:latin typeface="+mn-lt"/>
              </a:rPr>
              <a:t>Năm 2004</a:t>
            </a:r>
          </a:p>
        </p:txBody>
      </p:sp>
      <p:sp>
        <p:nvSpPr>
          <p:cNvPr id="11" name="Google Shape;635;p40">
            <a:extLst>
              <a:ext uri="{FF2B5EF4-FFF2-40B4-BE49-F238E27FC236}">
                <a16:creationId xmlns:a16="http://schemas.microsoft.com/office/drawing/2014/main" id="{E94A06EA-03C0-153A-967D-FF090A3380C8}"/>
              </a:ext>
            </a:extLst>
          </p:cNvPr>
          <p:cNvSpPr txBox="1">
            <a:spLocks/>
          </p:cNvSpPr>
          <p:nvPr/>
        </p:nvSpPr>
        <p:spPr>
          <a:xfrm>
            <a:off x="1106574" y="3145830"/>
            <a:ext cx="2265600" cy="43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b="1">
                <a:solidFill>
                  <a:schemeClr val="tx1"/>
                </a:solidFill>
                <a:latin typeface="+mn-lt"/>
              </a:rPr>
              <a:t>Năm 2009</a:t>
            </a:r>
          </a:p>
        </p:txBody>
      </p:sp>
      <p:grpSp>
        <p:nvGrpSpPr>
          <p:cNvPr id="13" name="Google Shape;648;p40">
            <a:extLst>
              <a:ext uri="{FF2B5EF4-FFF2-40B4-BE49-F238E27FC236}">
                <a16:creationId xmlns:a16="http://schemas.microsoft.com/office/drawing/2014/main" id="{B105734C-E327-71BA-1E98-02AAE78A40B2}"/>
              </a:ext>
            </a:extLst>
          </p:cNvPr>
          <p:cNvGrpSpPr/>
          <p:nvPr/>
        </p:nvGrpSpPr>
        <p:grpSpPr>
          <a:xfrm>
            <a:off x="7738335" y="3518160"/>
            <a:ext cx="365082" cy="364689"/>
            <a:chOff x="2075238" y="4209475"/>
            <a:chExt cx="394300" cy="393875"/>
          </a:xfrm>
        </p:grpSpPr>
        <p:sp>
          <p:nvSpPr>
            <p:cNvPr id="14" name="Google Shape;649;p40">
              <a:extLst>
                <a:ext uri="{FF2B5EF4-FFF2-40B4-BE49-F238E27FC236}">
                  <a16:creationId xmlns:a16="http://schemas.microsoft.com/office/drawing/2014/main" id="{147D9F68-B444-7FCB-FC02-8D8417A20C7D}"/>
                </a:ext>
              </a:extLst>
            </p:cNvPr>
            <p:cNvSpPr/>
            <p:nvPr/>
          </p:nvSpPr>
          <p:spPr>
            <a:xfrm>
              <a:off x="2138913" y="4338125"/>
              <a:ext cx="103825" cy="103850"/>
            </a:xfrm>
            <a:custGeom>
              <a:avLst/>
              <a:gdLst/>
              <a:ahLst/>
              <a:cxnLst/>
              <a:rect l="l" t="t" r="r" b="b"/>
              <a:pathLst>
                <a:path w="4153" h="4154" extrusionOk="0">
                  <a:moveTo>
                    <a:pt x="2076" y="1"/>
                  </a:moveTo>
                  <a:cubicBezTo>
                    <a:pt x="924" y="1"/>
                    <a:pt x="0" y="926"/>
                    <a:pt x="0" y="2078"/>
                  </a:cubicBezTo>
                  <a:cubicBezTo>
                    <a:pt x="0" y="3211"/>
                    <a:pt x="924" y="4153"/>
                    <a:pt x="2076" y="4153"/>
                  </a:cubicBezTo>
                  <a:cubicBezTo>
                    <a:pt x="3227" y="4153"/>
                    <a:pt x="4153" y="3211"/>
                    <a:pt x="4153" y="2078"/>
                  </a:cubicBezTo>
                  <a:cubicBezTo>
                    <a:pt x="4153" y="926"/>
                    <a:pt x="3227" y="1"/>
                    <a:pt x="2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5" name="Google Shape;650;p40">
              <a:extLst>
                <a:ext uri="{FF2B5EF4-FFF2-40B4-BE49-F238E27FC236}">
                  <a16:creationId xmlns:a16="http://schemas.microsoft.com/office/drawing/2014/main" id="{45E52E06-1B59-62B3-5282-A4BC5926D82A}"/>
                </a:ext>
              </a:extLst>
            </p:cNvPr>
            <p:cNvSpPr/>
            <p:nvPr/>
          </p:nvSpPr>
          <p:spPr>
            <a:xfrm>
              <a:off x="2075238" y="4441950"/>
              <a:ext cx="231175" cy="161400"/>
            </a:xfrm>
            <a:custGeom>
              <a:avLst/>
              <a:gdLst/>
              <a:ahLst/>
              <a:cxnLst/>
              <a:rect l="l" t="t" r="r" b="b"/>
              <a:pathLst>
                <a:path w="9247" h="6456" extrusionOk="0">
                  <a:moveTo>
                    <a:pt x="5739" y="1815"/>
                  </a:moveTo>
                  <a:cubicBezTo>
                    <a:pt x="5984" y="1815"/>
                    <a:pt x="6193" y="2024"/>
                    <a:pt x="6193" y="2268"/>
                  </a:cubicBezTo>
                  <a:lnTo>
                    <a:pt x="6193" y="2740"/>
                  </a:lnTo>
                  <a:lnTo>
                    <a:pt x="6647" y="2740"/>
                  </a:lnTo>
                  <a:cubicBezTo>
                    <a:pt x="6909" y="2740"/>
                    <a:pt x="7118" y="2949"/>
                    <a:pt x="7118" y="3193"/>
                  </a:cubicBezTo>
                  <a:cubicBezTo>
                    <a:pt x="7118" y="3454"/>
                    <a:pt x="6909" y="3664"/>
                    <a:pt x="6647" y="3664"/>
                  </a:cubicBezTo>
                  <a:lnTo>
                    <a:pt x="6193" y="3664"/>
                  </a:lnTo>
                  <a:lnTo>
                    <a:pt x="6193" y="4117"/>
                  </a:lnTo>
                  <a:cubicBezTo>
                    <a:pt x="6193" y="4380"/>
                    <a:pt x="5984" y="4589"/>
                    <a:pt x="5739" y="4589"/>
                  </a:cubicBezTo>
                  <a:cubicBezTo>
                    <a:pt x="5478" y="4589"/>
                    <a:pt x="5269" y="4380"/>
                    <a:pt x="5269" y="4117"/>
                  </a:cubicBezTo>
                  <a:lnTo>
                    <a:pt x="5269" y="3664"/>
                  </a:lnTo>
                  <a:lnTo>
                    <a:pt x="4815" y="3664"/>
                  </a:lnTo>
                  <a:cubicBezTo>
                    <a:pt x="4553" y="3664"/>
                    <a:pt x="4344" y="3454"/>
                    <a:pt x="4344" y="3193"/>
                  </a:cubicBezTo>
                  <a:cubicBezTo>
                    <a:pt x="4344" y="2949"/>
                    <a:pt x="4553" y="2740"/>
                    <a:pt x="4815" y="2740"/>
                  </a:cubicBezTo>
                  <a:lnTo>
                    <a:pt x="5269" y="2740"/>
                  </a:lnTo>
                  <a:lnTo>
                    <a:pt x="5269" y="2268"/>
                  </a:lnTo>
                  <a:cubicBezTo>
                    <a:pt x="5269" y="2024"/>
                    <a:pt x="5478" y="1815"/>
                    <a:pt x="5739" y="1815"/>
                  </a:cubicBezTo>
                  <a:close/>
                  <a:moveTo>
                    <a:pt x="4623" y="0"/>
                  </a:moveTo>
                  <a:cubicBezTo>
                    <a:pt x="2076" y="0"/>
                    <a:pt x="0" y="2077"/>
                    <a:pt x="0" y="4624"/>
                  </a:cubicBezTo>
                  <a:lnTo>
                    <a:pt x="0" y="6002"/>
                  </a:lnTo>
                  <a:cubicBezTo>
                    <a:pt x="0" y="6264"/>
                    <a:pt x="210" y="6455"/>
                    <a:pt x="471" y="6455"/>
                  </a:cubicBezTo>
                  <a:lnTo>
                    <a:pt x="8775" y="6455"/>
                  </a:lnTo>
                  <a:cubicBezTo>
                    <a:pt x="9037" y="6455"/>
                    <a:pt x="9247" y="6264"/>
                    <a:pt x="9247" y="6002"/>
                  </a:cubicBezTo>
                  <a:lnTo>
                    <a:pt x="9247" y="4624"/>
                  </a:lnTo>
                  <a:cubicBezTo>
                    <a:pt x="9247" y="2077"/>
                    <a:pt x="7170" y="0"/>
                    <a:pt x="4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6" name="Google Shape;651;p40">
              <a:extLst>
                <a:ext uri="{FF2B5EF4-FFF2-40B4-BE49-F238E27FC236}">
                  <a16:creationId xmlns:a16="http://schemas.microsoft.com/office/drawing/2014/main" id="{5F0D398A-F803-D6EB-3445-8954D08D17BD}"/>
                </a:ext>
              </a:extLst>
            </p:cNvPr>
            <p:cNvSpPr/>
            <p:nvPr/>
          </p:nvSpPr>
          <p:spPr>
            <a:xfrm>
              <a:off x="2261463" y="4209475"/>
              <a:ext cx="208075" cy="196275"/>
            </a:xfrm>
            <a:custGeom>
              <a:avLst/>
              <a:gdLst/>
              <a:ahLst/>
              <a:cxnLst/>
              <a:rect l="l" t="t" r="r" b="b"/>
              <a:pathLst>
                <a:path w="8323" h="7851" extrusionOk="0">
                  <a:moveTo>
                    <a:pt x="5985" y="1885"/>
                  </a:moveTo>
                  <a:cubicBezTo>
                    <a:pt x="6229" y="1885"/>
                    <a:pt x="6439" y="2095"/>
                    <a:pt x="6439" y="2339"/>
                  </a:cubicBezTo>
                  <a:cubicBezTo>
                    <a:pt x="6439" y="2600"/>
                    <a:pt x="6229" y="2809"/>
                    <a:pt x="5985" y="2809"/>
                  </a:cubicBezTo>
                  <a:lnTo>
                    <a:pt x="2286" y="2809"/>
                  </a:lnTo>
                  <a:cubicBezTo>
                    <a:pt x="2024" y="2809"/>
                    <a:pt x="1833" y="2600"/>
                    <a:pt x="1833" y="2339"/>
                  </a:cubicBezTo>
                  <a:cubicBezTo>
                    <a:pt x="1833" y="2095"/>
                    <a:pt x="2024" y="1885"/>
                    <a:pt x="2286" y="1885"/>
                  </a:cubicBezTo>
                  <a:close/>
                  <a:moveTo>
                    <a:pt x="5985" y="3734"/>
                  </a:moveTo>
                  <a:cubicBezTo>
                    <a:pt x="6229" y="3734"/>
                    <a:pt x="6439" y="3926"/>
                    <a:pt x="6439" y="4188"/>
                  </a:cubicBezTo>
                  <a:cubicBezTo>
                    <a:pt x="6439" y="4449"/>
                    <a:pt x="6229" y="4642"/>
                    <a:pt x="5985" y="4642"/>
                  </a:cubicBezTo>
                  <a:lnTo>
                    <a:pt x="2286" y="4642"/>
                  </a:lnTo>
                  <a:cubicBezTo>
                    <a:pt x="2024" y="4642"/>
                    <a:pt x="1833" y="4449"/>
                    <a:pt x="1833" y="4188"/>
                  </a:cubicBezTo>
                  <a:cubicBezTo>
                    <a:pt x="1833" y="3926"/>
                    <a:pt x="2024" y="3734"/>
                    <a:pt x="2286" y="3734"/>
                  </a:cubicBezTo>
                  <a:close/>
                  <a:moveTo>
                    <a:pt x="472" y="1"/>
                  </a:moveTo>
                  <a:cubicBezTo>
                    <a:pt x="210" y="1"/>
                    <a:pt x="0" y="210"/>
                    <a:pt x="0" y="471"/>
                  </a:cubicBezTo>
                  <a:lnTo>
                    <a:pt x="0" y="7380"/>
                  </a:lnTo>
                  <a:cubicBezTo>
                    <a:pt x="0" y="7663"/>
                    <a:pt x="232" y="7851"/>
                    <a:pt x="469" y="7851"/>
                  </a:cubicBezTo>
                  <a:cubicBezTo>
                    <a:pt x="582" y="7851"/>
                    <a:pt x="696" y="7808"/>
                    <a:pt x="786" y="7712"/>
                  </a:cubicBezTo>
                  <a:lnTo>
                    <a:pt x="2042" y="6473"/>
                  </a:lnTo>
                  <a:lnTo>
                    <a:pt x="7851" y="6473"/>
                  </a:lnTo>
                  <a:cubicBezTo>
                    <a:pt x="8113" y="6473"/>
                    <a:pt x="8323" y="6263"/>
                    <a:pt x="8323" y="6002"/>
                  </a:cubicBezTo>
                  <a:lnTo>
                    <a:pt x="8323" y="471"/>
                  </a:lnTo>
                  <a:cubicBezTo>
                    <a:pt x="8323" y="210"/>
                    <a:pt x="8113" y="1"/>
                    <a:pt x="7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17" name="Google Shape;652;p40">
            <a:extLst>
              <a:ext uri="{FF2B5EF4-FFF2-40B4-BE49-F238E27FC236}">
                <a16:creationId xmlns:a16="http://schemas.microsoft.com/office/drawing/2014/main" id="{9D4080F3-7ABC-5ECC-51F6-C9FFB91620B6}"/>
              </a:ext>
            </a:extLst>
          </p:cNvPr>
          <p:cNvGrpSpPr/>
          <p:nvPr/>
        </p:nvGrpSpPr>
        <p:grpSpPr>
          <a:xfrm>
            <a:off x="7734895" y="2208313"/>
            <a:ext cx="371957" cy="364666"/>
            <a:chOff x="2071738" y="3529950"/>
            <a:chExt cx="401725" cy="393850"/>
          </a:xfrm>
        </p:grpSpPr>
        <p:sp>
          <p:nvSpPr>
            <p:cNvPr id="18" name="Google Shape;653;p40">
              <a:extLst>
                <a:ext uri="{FF2B5EF4-FFF2-40B4-BE49-F238E27FC236}">
                  <a16:creationId xmlns:a16="http://schemas.microsoft.com/office/drawing/2014/main" id="{EFC9FB36-C3EA-EDEE-D6D2-E385DAA6CE1D}"/>
                </a:ext>
              </a:extLst>
            </p:cNvPr>
            <p:cNvSpPr/>
            <p:nvPr/>
          </p:nvSpPr>
          <p:spPr>
            <a:xfrm>
              <a:off x="2169438" y="3529950"/>
              <a:ext cx="304025" cy="230750"/>
            </a:xfrm>
            <a:custGeom>
              <a:avLst/>
              <a:gdLst/>
              <a:ahLst/>
              <a:cxnLst/>
              <a:rect l="l" t="t" r="r" b="b"/>
              <a:pathLst>
                <a:path w="12161" h="9230" extrusionOk="0">
                  <a:moveTo>
                    <a:pt x="7817" y="1885"/>
                  </a:moveTo>
                  <a:cubicBezTo>
                    <a:pt x="8061" y="1885"/>
                    <a:pt x="8270" y="2076"/>
                    <a:pt x="8270" y="2339"/>
                  </a:cubicBezTo>
                  <a:cubicBezTo>
                    <a:pt x="8270" y="2600"/>
                    <a:pt x="8061" y="2792"/>
                    <a:pt x="7817" y="2792"/>
                  </a:cubicBezTo>
                  <a:lnTo>
                    <a:pt x="2269" y="2792"/>
                  </a:lnTo>
                  <a:cubicBezTo>
                    <a:pt x="2024" y="2792"/>
                    <a:pt x="1815" y="2600"/>
                    <a:pt x="1815" y="2339"/>
                  </a:cubicBezTo>
                  <a:cubicBezTo>
                    <a:pt x="1815" y="2076"/>
                    <a:pt x="2024" y="1885"/>
                    <a:pt x="2269" y="1885"/>
                  </a:cubicBezTo>
                  <a:close/>
                  <a:moveTo>
                    <a:pt x="7817" y="3716"/>
                  </a:moveTo>
                  <a:cubicBezTo>
                    <a:pt x="8061" y="3716"/>
                    <a:pt x="8270" y="3925"/>
                    <a:pt x="8270" y="4188"/>
                  </a:cubicBezTo>
                  <a:cubicBezTo>
                    <a:pt x="8270" y="4432"/>
                    <a:pt x="8061" y="4641"/>
                    <a:pt x="7817" y="4641"/>
                  </a:cubicBezTo>
                  <a:lnTo>
                    <a:pt x="2269" y="4641"/>
                  </a:lnTo>
                  <a:cubicBezTo>
                    <a:pt x="2024" y="4641"/>
                    <a:pt x="1815" y="4432"/>
                    <a:pt x="1815" y="4188"/>
                  </a:cubicBezTo>
                  <a:cubicBezTo>
                    <a:pt x="1815" y="3925"/>
                    <a:pt x="2024" y="3716"/>
                    <a:pt x="2269" y="3716"/>
                  </a:cubicBezTo>
                  <a:close/>
                  <a:moveTo>
                    <a:pt x="454" y="1"/>
                  </a:moveTo>
                  <a:cubicBezTo>
                    <a:pt x="210" y="1"/>
                    <a:pt x="1" y="210"/>
                    <a:pt x="1" y="454"/>
                  </a:cubicBezTo>
                  <a:lnTo>
                    <a:pt x="1" y="5600"/>
                  </a:lnTo>
                  <a:lnTo>
                    <a:pt x="7798" y="5600"/>
                  </a:lnTo>
                  <a:cubicBezTo>
                    <a:pt x="8566" y="5600"/>
                    <a:pt x="9177" y="6228"/>
                    <a:pt x="9177" y="6979"/>
                  </a:cubicBezTo>
                  <a:lnTo>
                    <a:pt x="9177" y="9229"/>
                  </a:lnTo>
                  <a:lnTo>
                    <a:pt x="11532" y="9229"/>
                  </a:lnTo>
                  <a:cubicBezTo>
                    <a:pt x="11951" y="9229"/>
                    <a:pt x="12160" y="8724"/>
                    <a:pt x="11864" y="8445"/>
                  </a:cubicBezTo>
                  <a:lnTo>
                    <a:pt x="10120" y="6735"/>
                  </a:lnTo>
                  <a:lnTo>
                    <a:pt x="10120" y="454"/>
                  </a:lnTo>
                  <a:cubicBezTo>
                    <a:pt x="10120" y="210"/>
                    <a:pt x="9910" y="1"/>
                    <a:pt x="9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654;p40">
              <a:extLst>
                <a:ext uri="{FF2B5EF4-FFF2-40B4-BE49-F238E27FC236}">
                  <a16:creationId xmlns:a16="http://schemas.microsoft.com/office/drawing/2014/main" id="{E9E2C569-6B75-7A55-D2A9-DA7152DB5531}"/>
                </a:ext>
              </a:extLst>
            </p:cNvPr>
            <p:cNvSpPr/>
            <p:nvPr/>
          </p:nvSpPr>
          <p:spPr>
            <a:xfrm>
              <a:off x="2277613" y="3751525"/>
              <a:ext cx="22250" cy="22250"/>
            </a:xfrm>
            <a:custGeom>
              <a:avLst/>
              <a:gdLst/>
              <a:ahLst/>
              <a:cxnLst/>
              <a:rect l="l" t="t" r="r" b="b"/>
              <a:pathLst>
                <a:path w="890" h="890" extrusionOk="0">
                  <a:moveTo>
                    <a:pt x="436" y="0"/>
                  </a:moveTo>
                  <a:cubicBezTo>
                    <a:pt x="192" y="0"/>
                    <a:pt x="0" y="192"/>
                    <a:pt x="0" y="436"/>
                  </a:cubicBezTo>
                  <a:cubicBezTo>
                    <a:pt x="0" y="680"/>
                    <a:pt x="192" y="890"/>
                    <a:pt x="436" y="890"/>
                  </a:cubicBezTo>
                  <a:cubicBezTo>
                    <a:pt x="680" y="890"/>
                    <a:pt x="889" y="680"/>
                    <a:pt x="889" y="436"/>
                  </a:cubicBezTo>
                  <a:cubicBezTo>
                    <a:pt x="889" y="192"/>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655;p40">
              <a:extLst>
                <a:ext uri="{FF2B5EF4-FFF2-40B4-BE49-F238E27FC236}">
                  <a16:creationId xmlns:a16="http://schemas.microsoft.com/office/drawing/2014/main" id="{2CD9030A-BA12-9E0F-D73E-270BD504004D}"/>
                </a:ext>
              </a:extLst>
            </p:cNvPr>
            <p:cNvSpPr/>
            <p:nvPr/>
          </p:nvSpPr>
          <p:spPr>
            <a:xfrm>
              <a:off x="2277613" y="3843125"/>
              <a:ext cx="22250" cy="22700"/>
            </a:xfrm>
            <a:custGeom>
              <a:avLst/>
              <a:gdLst/>
              <a:ahLst/>
              <a:cxnLst/>
              <a:rect l="l" t="t" r="r" b="b"/>
              <a:pathLst>
                <a:path w="890" h="908" extrusionOk="0">
                  <a:moveTo>
                    <a:pt x="436" y="0"/>
                  </a:moveTo>
                  <a:cubicBezTo>
                    <a:pt x="192" y="0"/>
                    <a:pt x="0" y="210"/>
                    <a:pt x="0" y="454"/>
                  </a:cubicBezTo>
                  <a:cubicBezTo>
                    <a:pt x="0" y="698"/>
                    <a:pt x="192" y="907"/>
                    <a:pt x="436" y="907"/>
                  </a:cubicBezTo>
                  <a:cubicBezTo>
                    <a:pt x="680" y="907"/>
                    <a:pt x="889" y="698"/>
                    <a:pt x="889" y="454"/>
                  </a:cubicBezTo>
                  <a:cubicBezTo>
                    <a:pt x="889" y="210"/>
                    <a:pt x="680" y="0"/>
                    <a:pt x="4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1" name="Google Shape;656;p40">
              <a:extLst>
                <a:ext uri="{FF2B5EF4-FFF2-40B4-BE49-F238E27FC236}">
                  <a16:creationId xmlns:a16="http://schemas.microsoft.com/office/drawing/2014/main" id="{432988AF-3178-15CA-464D-DDE759E516CE}"/>
                </a:ext>
              </a:extLst>
            </p:cNvPr>
            <p:cNvSpPr/>
            <p:nvPr/>
          </p:nvSpPr>
          <p:spPr>
            <a:xfrm>
              <a:off x="2196913" y="3797300"/>
              <a:ext cx="22275" cy="22300"/>
            </a:xfrm>
            <a:custGeom>
              <a:avLst/>
              <a:gdLst/>
              <a:ahLst/>
              <a:cxnLst/>
              <a:rect l="l" t="t" r="r" b="b"/>
              <a:pathLst>
                <a:path w="891" h="892" extrusionOk="0">
                  <a:moveTo>
                    <a:pt x="454" y="1"/>
                  </a:moveTo>
                  <a:cubicBezTo>
                    <a:pt x="209" y="1"/>
                    <a:pt x="0" y="193"/>
                    <a:pt x="0" y="437"/>
                  </a:cubicBezTo>
                  <a:cubicBezTo>
                    <a:pt x="0" y="682"/>
                    <a:pt x="209" y="891"/>
                    <a:pt x="454" y="891"/>
                  </a:cubicBezTo>
                  <a:cubicBezTo>
                    <a:pt x="698" y="891"/>
                    <a:pt x="891" y="682"/>
                    <a:pt x="891" y="437"/>
                  </a:cubicBezTo>
                  <a:cubicBezTo>
                    <a:pt x="891" y="193"/>
                    <a:pt x="698"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 name="Google Shape;657;p40">
              <a:extLst>
                <a:ext uri="{FF2B5EF4-FFF2-40B4-BE49-F238E27FC236}">
                  <a16:creationId xmlns:a16="http://schemas.microsoft.com/office/drawing/2014/main" id="{E8FCFAE0-732A-D4E4-6047-5DDEB02DF974}"/>
                </a:ext>
              </a:extLst>
            </p:cNvPr>
            <p:cNvSpPr/>
            <p:nvPr/>
          </p:nvSpPr>
          <p:spPr>
            <a:xfrm>
              <a:off x="2071738" y="3693075"/>
              <a:ext cx="304025" cy="230725"/>
            </a:xfrm>
            <a:custGeom>
              <a:avLst/>
              <a:gdLst/>
              <a:ahLst/>
              <a:cxnLst/>
              <a:rect l="l" t="t" r="r" b="b"/>
              <a:pathLst>
                <a:path w="12161" h="9229" extrusionOk="0">
                  <a:moveTo>
                    <a:pt x="8654" y="1413"/>
                  </a:moveTo>
                  <a:cubicBezTo>
                    <a:pt x="9422" y="1413"/>
                    <a:pt x="10032" y="2024"/>
                    <a:pt x="10032" y="2774"/>
                  </a:cubicBezTo>
                  <a:cubicBezTo>
                    <a:pt x="10032" y="3593"/>
                    <a:pt x="9356" y="4147"/>
                    <a:pt x="8645" y="4147"/>
                  </a:cubicBezTo>
                  <a:cubicBezTo>
                    <a:pt x="8341" y="4147"/>
                    <a:pt x="8030" y="4046"/>
                    <a:pt x="7764" y="3821"/>
                  </a:cubicBezTo>
                  <a:lnTo>
                    <a:pt x="6787" y="4379"/>
                  </a:lnTo>
                  <a:cubicBezTo>
                    <a:pt x="6822" y="4537"/>
                    <a:pt x="6822" y="4693"/>
                    <a:pt x="6787" y="4851"/>
                  </a:cubicBezTo>
                  <a:lnTo>
                    <a:pt x="7764" y="5409"/>
                  </a:lnTo>
                  <a:cubicBezTo>
                    <a:pt x="8030" y="5184"/>
                    <a:pt x="8341" y="5083"/>
                    <a:pt x="8645" y="5083"/>
                  </a:cubicBezTo>
                  <a:cubicBezTo>
                    <a:pt x="9356" y="5083"/>
                    <a:pt x="10032" y="5636"/>
                    <a:pt x="10032" y="6456"/>
                  </a:cubicBezTo>
                  <a:cubicBezTo>
                    <a:pt x="10032" y="7205"/>
                    <a:pt x="9422" y="7817"/>
                    <a:pt x="8654" y="7817"/>
                  </a:cubicBezTo>
                  <a:cubicBezTo>
                    <a:pt x="7817" y="7817"/>
                    <a:pt x="7154" y="7066"/>
                    <a:pt x="7310" y="6212"/>
                  </a:cubicBezTo>
                  <a:lnTo>
                    <a:pt x="6333" y="5653"/>
                  </a:lnTo>
                  <a:cubicBezTo>
                    <a:pt x="6067" y="5878"/>
                    <a:pt x="5757" y="5978"/>
                    <a:pt x="5453" y="5978"/>
                  </a:cubicBezTo>
                  <a:cubicBezTo>
                    <a:pt x="4742" y="5978"/>
                    <a:pt x="4065" y="5425"/>
                    <a:pt x="4065" y="4606"/>
                  </a:cubicBezTo>
                  <a:cubicBezTo>
                    <a:pt x="4065" y="3791"/>
                    <a:pt x="4735" y="3239"/>
                    <a:pt x="5442" y="3239"/>
                  </a:cubicBezTo>
                  <a:cubicBezTo>
                    <a:pt x="5749" y="3239"/>
                    <a:pt x="6064" y="3344"/>
                    <a:pt x="6333" y="3576"/>
                  </a:cubicBezTo>
                  <a:lnTo>
                    <a:pt x="7310" y="3018"/>
                  </a:lnTo>
                  <a:cubicBezTo>
                    <a:pt x="7170" y="2164"/>
                    <a:pt x="7817" y="1413"/>
                    <a:pt x="8654" y="1413"/>
                  </a:cubicBezTo>
                  <a:close/>
                  <a:moveTo>
                    <a:pt x="2478" y="1"/>
                  </a:moveTo>
                  <a:cubicBezTo>
                    <a:pt x="2234" y="1"/>
                    <a:pt x="2025" y="210"/>
                    <a:pt x="2025" y="454"/>
                  </a:cubicBezTo>
                  <a:lnTo>
                    <a:pt x="2025" y="6735"/>
                  </a:lnTo>
                  <a:lnTo>
                    <a:pt x="280" y="8445"/>
                  </a:lnTo>
                  <a:cubicBezTo>
                    <a:pt x="1" y="8724"/>
                    <a:pt x="192" y="9229"/>
                    <a:pt x="611" y="9229"/>
                  </a:cubicBezTo>
                  <a:lnTo>
                    <a:pt x="11690" y="9229"/>
                  </a:lnTo>
                  <a:cubicBezTo>
                    <a:pt x="11951" y="9229"/>
                    <a:pt x="12160" y="9020"/>
                    <a:pt x="12160" y="8775"/>
                  </a:cubicBezTo>
                  <a:lnTo>
                    <a:pt x="12160" y="454"/>
                  </a:lnTo>
                  <a:cubicBezTo>
                    <a:pt x="12160" y="210"/>
                    <a:pt x="11951" y="1"/>
                    <a:pt x="11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26" name="Google Shape;626;p40">
            <a:extLst>
              <a:ext uri="{FF2B5EF4-FFF2-40B4-BE49-F238E27FC236}">
                <a16:creationId xmlns:a16="http://schemas.microsoft.com/office/drawing/2014/main" id="{C3CA7F7F-6252-9D29-1404-67C2F8F0BBDA}"/>
              </a:ext>
            </a:extLst>
          </p:cNvPr>
          <p:cNvSpPr/>
          <p:nvPr/>
        </p:nvSpPr>
        <p:spPr>
          <a:xfrm flipH="1">
            <a:off x="2400125" y="2440216"/>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solidFill>
              <a:latin typeface="+mn-lt"/>
            </a:endParaRPr>
          </a:p>
        </p:txBody>
      </p:sp>
      <p:sp>
        <p:nvSpPr>
          <p:cNvPr id="27" name="Google Shape;627;p40">
            <a:extLst>
              <a:ext uri="{FF2B5EF4-FFF2-40B4-BE49-F238E27FC236}">
                <a16:creationId xmlns:a16="http://schemas.microsoft.com/office/drawing/2014/main" id="{285A91F9-6136-AED2-2603-7A42B9A7865B}"/>
              </a:ext>
            </a:extLst>
          </p:cNvPr>
          <p:cNvSpPr/>
          <p:nvPr/>
        </p:nvSpPr>
        <p:spPr>
          <a:xfrm>
            <a:off x="887717" y="3104435"/>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solidFill>
              <a:latin typeface="+mn-lt"/>
            </a:endParaRPr>
          </a:p>
        </p:txBody>
      </p:sp>
      <p:sp>
        <p:nvSpPr>
          <p:cNvPr id="28" name="Google Shape;628;p40">
            <a:extLst>
              <a:ext uri="{FF2B5EF4-FFF2-40B4-BE49-F238E27FC236}">
                <a16:creationId xmlns:a16="http://schemas.microsoft.com/office/drawing/2014/main" id="{D728A4EA-C8F6-2A9D-354E-F97D374D2237}"/>
              </a:ext>
            </a:extLst>
          </p:cNvPr>
          <p:cNvSpPr/>
          <p:nvPr/>
        </p:nvSpPr>
        <p:spPr>
          <a:xfrm>
            <a:off x="887717" y="1783888"/>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solidFill>
              <a:latin typeface="+mn-lt"/>
            </a:endParaRPr>
          </a:p>
        </p:txBody>
      </p:sp>
      <p:sp>
        <p:nvSpPr>
          <p:cNvPr id="29" name="Google Shape;632;p40">
            <a:extLst>
              <a:ext uri="{FF2B5EF4-FFF2-40B4-BE49-F238E27FC236}">
                <a16:creationId xmlns:a16="http://schemas.microsoft.com/office/drawing/2014/main" id="{D279EF07-CA49-F16B-ADD4-044F0CE2E266}"/>
              </a:ext>
            </a:extLst>
          </p:cNvPr>
          <p:cNvSpPr txBox="1">
            <a:spLocks/>
          </p:cNvSpPr>
          <p:nvPr/>
        </p:nvSpPr>
        <p:spPr>
          <a:xfrm>
            <a:off x="1157712" y="1821762"/>
            <a:ext cx="2265600" cy="43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tx1"/>
                </a:solidFill>
                <a:latin typeface="+mn-lt"/>
                <a:ea typeface="Lexend Deca SemiBold"/>
                <a:cs typeface="Lexend Deca SemiBold"/>
                <a:sym typeface="Lexend Deca SemiBold"/>
              </a:rPr>
              <a:t>Năm </a:t>
            </a:r>
            <a:r>
              <a:rPr lang="vi-VN" sz="2400" b="1">
                <a:solidFill>
                  <a:schemeClr val="tx1"/>
                </a:solidFill>
                <a:latin typeface="+mn-lt"/>
                <a:ea typeface="Lexend Deca SemiBold"/>
                <a:cs typeface="Lexend Deca SemiBold"/>
                <a:sym typeface="Lexend Deca SemiBold"/>
              </a:rPr>
              <a:t>2011</a:t>
            </a:r>
            <a:endParaRPr lang="en-US" sz="2400" b="1">
              <a:solidFill>
                <a:schemeClr val="tx1"/>
              </a:solidFill>
              <a:latin typeface="+mn-lt"/>
              <a:ea typeface="Lexend Deca SemiBold"/>
              <a:cs typeface="Lexend Deca SemiBold"/>
              <a:sym typeface="Lexend Deca SemiBold"/>
            </a:endParaRPr>
          </a:p>
        </p:txBody>
      </p:sp>
      <p:sp>
        <p:nvSpPr>
          <p:cNvPr id="30" name="Google Shape;633;p40">
            <a:extLst>
              <a:ext uri="{FF2B5EF4-FFF2-40B4-BE49-F238E27FC236}">
                <a16:creationId xmlns:a16="http://schemas.microsoft.com/office/drawing/2014/main" id="{F313A303-81E0-DB8D-C16E-BDB74FE253F7}"/>
              </a:ext>
            </a:extLst>
          </p:cNvPr>
          <p:cNvSpPr txBox="1">
            <a:spLocks/>
          </p:cNvSpPr>
          <p:nvPr/>
        </p:nvSpPr>
        <p:spPr>
          <a:xfrm>
            <a:off x="2428360" y="2451798"/>
            <a:ext cx="2087100" cy="43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a:solidFill>
                  <a:schemeClr val="tx1"/>
                </a:solidFill>
                <a:latin typeface="+mn-lt"/>
              </a:rPr>
              <a:t>04/2012</a:t>
            </a:r>
            <a:endParaRPr lang="en-US" sz="2400" b="1">
              <a:solidFill>
                <a:schemeClr val="tx1"/>
              </a:solidFill>
              <a:latin typeface="+mn-lt"/>
            </a:endParaRPr>
          </a:p>
        </p:txBody>
      </p:sp>
      <p:sp>
        <p:nvSpPr>
          <p:cNvPr id="31" name="Google Shape;635;p40">
            <a:extLst>
              <a:ext uri="{FF2B5EF4-FFF2-40B4-BE49-F238E27FC236}">
                <a16:creationId xmlns:a16="http://schemas.microsoft.com/office/drawing/2014/main" id="{FE33D72E-C842-B330-A7ED-DE5906EB4B5F}"/>
              </a:ext>
            </a:extLst>
          </p:cNvPr>
          <p:cNvSpPr txBox="1">
            <a:spLocks/>
          </p:cNvSpPr>
          <p:nvPr/>
        </p:nvSpPr>
        <p:spPr>
          <a:xfrm>
            <a:off x="1122131" y="3145830"/>
            <a:ext cx="2265600" cy="43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400" b="1">
                <a:solidFill>
                  <a:schemeClr val="tx1"/>
                </a:solidFill>
                <a:latin typeface="+mn-lt"/>
              </a:rPr>
              <a:t>10/2014</a:t>
            </a:r>
          </a:p>
        </p:txBody>
      </p:sp>
      <p:pic>
        <p:nvPicPr>
          <p:cNvPr id="3" name="Picture 2" descr="Web app push notification with Firebase - Blog - Sujan">
            <a:extLst>
              <a:ext uri="{FF2B5EF4-FFF2-40B4-BE49-F238E27FC236}">
                <a16:creationId xmlns:a16="http://schemas.microsoft.com/office/drawing/2014/main" id="{D0B29E20-1E77-04CE-C5A6-87062EB40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4949" y="1658542"/>
            <a:ext cx="2852010" cy="2139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ppt_x"/>
                                          </p:val>
                                        </p:tav>
                                      </p:tavLst>
                                    </p:anim>
                                    <p:anim calcmode="lin" valueType="num">
                                      <p:cBhvr additive="base">
                                        <p:cTn id="11" dur="500"/>
                                        <p:tgtEl>
                                          <p:spTgt spid="5"/>
                                        </p:tgtEl>
                                        <p:attrNameLst>
                                          <p:attrName>ppt_y</p:attrName>
                                        </p:attrNameLst>
                                      </p:cBhvr>
                                      <p:tavLst>
                                        <p:tav tm="0">
                                          <p:val>
                                            <p:strVal val="ppt_y"/>
                                          </p:val>
                                        </p:tav>
                                        <p:tav tm="100000">
                                          <p:val>
                                            <p:strVal val="1+ppt_h/2"/>
                                          </p:val>
                                        </p:tav>
                                      </p:tavLst>
                                    </p:anim>
                                    <p:set>
                                      <p:cBhvr>
                                        <p:cTn id="12" dur="1" fill="hold">
                                          <p:stCondLst>
                                            <p:cond delay="499"/>
                                          </p:stCondLst>
                                        </p:cTn>
                                        <p:tgtEl>
                                          <p:spTgt spid="5"/>
                                        </p:tgtEl>
                                        <p:attrNameLst>
                                          <p:attrName>style.visibility</p:attrName>
                                        </p:attrNameLst>
                                      </p:cBhvr>
                                      <p:to>
                                        <p:strVal val="hidden"/>
                                      </p:to>
                                    </p:set>
                                  </p:childTnLst>
                                </p:cTn>
                              </p:par>
                              <p:par>
                                <p:cTn id="13" presetID="2" presetClass="exit" presetSubtype="4" fill="hold" grpId="0" nodeType="withEffect">
                                  <p:stCondLst>
                                    <p:cond delay="0"/>
                                  </p:stCondLst>
                                  <p:childTnLst>
                                    <p:anim calcmode="lin" valueType="num">
                                      <p:cBhvr additive="base">
                                        <p:cTn id="14" dur="500"/>
                                        <p:tgtEl>
                                          <p:spTgt spid="6"/>
                                        </p:tgtEl>
                                        <p:attrNameLst>
                                          <p:attrName>ppt_x</p:attrName>
                                        </p:attrNameLst>
                                      </p:cBhvr>
                                      <p:tavLst>
                                        <p:tav tm="0">
                                          <p:val>
                                            <p:strVal val="ppt_x"/>
                                          </p:val>
                                        </p:tav>
                                        <p:tav tm="100000">
                                          <p:val>
                                            <p:strVal val="ppt_x"/>
                                          </p:val>
                                        </p:tav>
                                      </p:tavLst>
                                    </p:anim>
                                    <p:anim calcmode="lin" valueType="num">
                                      <p:cBhvr additive="base">
                                        <p:cTn id="15" dur="500"/>
                                        <p:tgtEl>
                                          <p:spTgt spid="6"/>
                                        </p:tgtEl>
                                        <p:attrNameLst>
                                          <p:attrName>ppt_y</p:attrName>
                                        </p:attrNameLst>
                                      </p:cBhvr>
                                      <p:tavLst>
                                        <p:tav tm="0">
                                          <p:val>
                                            <p:strVal val="ppt_y"/>
                                          </p:val>
                                        </p:tav>
                                        <p:tav tm="100000">
                                          <p:val>
                                            <p:strVal val="1+ppt_h/2"/>
                                          </p:val>
                                        </p:tav>
                                      </p:tavLst>
                                    </p:anim>
                                    <p:set>
                                      <p:cBhvr>
                                        <p:cTn id="16" dur="1" fill="hold">
                                          <p:stCondLst>
                                            <p:cond delay="499"/>
                                          </p:stCondLst>
                                        </p:cTn>
                                        <p:tgtEl>
                                          <p:spTgt spid="6"/>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ppt_x"/>
                                          </p:val>
                                        </p:tav>
                                      </p:tavLst>
                                    </p:anim>
                                    <p:anim calcmode="lin" valueType="num">
                                      <p:cBhvr additive="base">
                                        <p:cTn id="19" dur="500"/>
                                        <p:tgtEl>
                                          <p:spTgt spid="7"/>
                                        </p:tgtEl>
                                        <p:attrNameLst>
                                          <p:attrName>ppt_y</p:attrName>
                                        </p:attrNameLst>
                                      </p:cBhvr>
                                      <p:tavLst>
                                        <p:tav tm="0">
                                          <p:val>
                                            <p:strVal val="ppt_y"/>
                                          </p:val>
                                        </p:tav>
                                        <p:tav tm="100000">
                                          <p:val>
                                            <p:strVal val="1+ppt_h/2"/>
                                          </p:val>
                                        </p:tav>
                                      </p:tavLst>
                                    </p:anim>
                                    <p:set>
                                      <p:cBhvr>
                                        <p:cTn id="20" dur="1" fill="hold">
                                          <p:stCondLst>
                                            <p:cond delay="499"/>
                                          </p:stCondLst>
                                        </p:cTn>
                                        <p:tgtEl>
                                          <p:spTgt spid="7"/>
                                        </p:tgtEl>
                                        <p:attrNameLst>
                                          <p:attrName>style.visibility</p:attrName>
                                        </p:attrNameLst>
                                      </p:cBhvr>
                                      <p:to>
                                        <p:strVal val="hidden"/>
                                      </p:to>
                                    </p:set>
                                  </p:childTnLst>
                                </p:cTn>
                              </p:par>
                              <p:par>
                                <p:cTn id="21" presetID="2" presetClass="exit" presetSubtype="4" fill="hold" grpId="0" nodeType="withEffect">
                                  <p:stCondLst>
                                    <p:cond delay="0"/>
                                  </p:stCondLst>
                                  <p:childTnLst>
                                    <p:anim calcmode="lin" valueType="num">
                                      <p:cBhvr additive="base">
                                        <p:cTn id="22" dur="500"/>
                                        <p:tgtEl>
                                          <p:spTgt spid="9"/>
                                        </p:tgtEl>
                                        <p:attrNameLst>
                                          <p:attrName>ppt_x</p:attrName>
                                        </p:attrNameLst>
                                      </p:cBhvr>
                                      <p:tavLst>
                                        <p:tav tm="0">
                                          <p:val>
                                            <p:strVal val="ppt_x"/>
                                          </p:val>
                                        </p:tav>
                                        <p:tav tm="100000">
                                          <p:val>
                                            <p:strVal val="ppt_x"/>
                                          </p:val>
                                        </p:tav>
                                      </p:tavLst>
                                    </p:anim>
                                    <p:anim calcmode="lin" valueType="num">
                                      <p:cBhvr additive="base">
                                        <p:cTn id="23" dur="500"/>
                                        <p:tgtEl>
                                          <p:spTgt spid="9"/>
                                        </p:tgtEl>
                                        <p:attrNameLst>
                                          <p:attrName>ppt_y</p:attrName>
                                        </p:attrNameLst>
                                      </p:cBhvr>
                                      <p:tavLst>
                                        <p:tav tm="0">
                                          <p:val>
                                            <p:strVal val="ppt_y"/>
                                          </p:val>
                                        </p:tav>
                                        <p:tav tm="100000">
                                          <p:val>
                                            <p:strVal val="1+ppt_h/2"/>
                                          </p:val>
                                        </p:tav>
                                      </p:tavLst>
                                    </p:anim>
                                    <p:set>
                                      <p:cBhvr>
                                        <p:cTn id="24" dur="1" fill="hold">
                                          <p:stCondLst>
                                            <p:cond delay="499"/>
                                          </p:stCondLst>
                                        </p:cTn>
                                        <p:tgtEl>
                                          <p:spTgt spid="9"/>
                                        </p:tgtEl>
                                        <p:attrNameLst>
                                          <p:attrName>style.visibility</p:attrName>
                                        </p:attrNameLst>
                                      </p:cBhvr>
                                      <p:to>
                                        <p:strVal val="hidden"/>
                                      </p:to>
                                    </p:set>
                                  </p:childTnLst>
                                </p:cTn>
                              </p:par>
                              <p:par>
                                <p:cTn id="25" presetID="2" presetClass="exit" presetSubtype="4" fill="hold" grpId="0" nodeType="withEffect">
                                  <p:stCondLst>
                                    <p:cond delay="0"/>
                                  </p:stCondLst>
                                  <p:childTnLst>
                                    <p:anim calcmode="lin" valueType="num">
                                      <p:cBhvr additive="base">
                                        <p:cTn id="26" dur="500"/>
                                        <p:tgtEl>
                                          <p:spTgt spid="11"/>
                                        </p:tgtEl>
                                        <p:attrNameLst>
                                          <p:attrName>ppt_x</p:attrName>
                                        </p:attrNameLst>
                                      </p:cBhvr>
                                      <p:tavLst>
                                        <p:tav tm="0">
                                          <p:val>
                                            <p:strVal val="ppt_x"/>
                                          </p:val>
                                        </p:tav>
                                        <p:tav tm="100000">
                                          <p:val>
                                            <p:strVal val="ppt_x"/>
                                          </p:val>
                                        </p:tav>
                                      </p:tavLst>
                                    </p:anim>
                                    <p:anim calcmode="lin" valueType="num">
                                      <p:cBhvr additive="base">
                                        <p:cTn id="27" dur="500"/>
                                        <p:tgtEl>
                                          <p:spTgt spid="11"/>
                                        </p:tgtEl>
                                        <p:attrNameLst>
                                          <p:attrName>ppt_y</p:attrName>
                                        </p:attrNameLst>
                                      </p:cBhvr>
                                      <p:tavLst>
                                        <p:tav tm="0">
                                          <p:val>
                                            <p:strVal val="ppt_y"/>
                                          </p:val>
                                        </p:tav>
                                        <p:tav tm="100000">
                                          <p:val>
                                            <p:strVal val="1+ppt_h/2"/>
                                          </p:val>
                                        </p:tav>
                                      </p:tavLst>
                                    </p:anim>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fill="hold"/>
                                        <p:tgtEl>
                                          <p:spTgt spid="29"/>
                                        </p:tgtEl>
                                        <p:attrNameLst>
                                          <p:attrName>ppt_x</p:attrName>
                                        </p:attrNameLst>
                                      </p:cBhvr>
                                      <p:tavLst>
                                        <p:tav tm="0">
                                          <p:val>
                                            <p:strVal val="#ppt_x"/>
                                          </p:val>
                                        </p:tav>
                                        <p:tav tm="100000">
                                          <p:val>
                                            <p:strVal val="#ppt_x"/>
                                          </p:val>
                                        </p:tav>
                                      </p:tavLst>
                                    </p:anim>
                                    <p:anim calcmode="lin" valueType="num">
                                      <p:cBhvr additive="base">
                                        <p:cTn id="46" dur="500" fill="hold"/>
                                        <p:tgtEl>
                                          <p:spTgt spid="2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ppt_x"/>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9" grpId="0"/>
      <p:bldP spid="11" grpId="0"/>
      <p:bldP spid="26" grpId="0" animBg="1"/>
      <p:bldP spid="27" grpId="0" animBg="1"/>
      <p:bldP spid="28" grpId="0" animBg="1"/>
      <p:bldP spid="29" grpId="0"/>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9"/>
          <p:cNvSpPr txBox="1">
            <a:spLocks noGrp="1"/>
          </p:cNvSpPr>
          <p:nvPr>
            <p:ph type="title"/>
          </p:nvPr>
        </p:nvSpPr>
        <p:spPr>
          <a:xfrm>
            <a:off x="762560" y="352777"/>
            <a:ext cx="734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a:solidFill>
                  <a:schemeClr val="bg1"/>
                </a:solidFill>
                <a:latin typeface="Segoe UI Black" panose="020B0A02040204020203" pitchFamily="34" charset="0"/>
                <a:ea typeface="Segoe UI Black" panose="020B0A02040204020203" pitchFamily="34" charset="0"/>
              </a:rPr>
              <a:t>FireStore</a:t>
            </a:r>
          </a:p>
        </p:txBody>
      </p:sp>
      <p:grpSp>
        <p:nvGrpSpPr>
          <p:cNvPr id="607" name="Google Shape;607;p39"/>
          <p:cNvGrpSpPr/>
          <p:nvPr/>
        </p:nvGrpSpPr>
        <p:grpSpPr>
          <a:xfrm>
            <a:off x="720002" y="530839"/>
            <a:ext cx="7703988" cy="324596"/>
            <a:chOff x="720002" y="530839"/>
            <a:chExt cx="7703988" cy="324596"/>
          </a:xfrm>
        </p:grpSpPr>
        <p:grpSp>
          <p:nvGrpSpPr>
            <p:cNvPr id="608" name="Google Shape;608;p39"/>
            <p:cNvGrpSpPr/>
            <p:nvPr/>
          </p:nvGrpSpPr>
          <p:grpSpPr>
            <a:xfrm>
              <a:off x="7526973" y="530839"/>
              <a:ext cx="332201" cy="324420"/>
              <a:chOff x="3380213" y="4209475"/>
              <a:chExt cx="403450" cy="394000"/>
            </a:xfrm>
          </p:grpSpPr>
          <p:sp>
            <p:nvSpPr>
              <p:cNvPr id="609" name="Google Shape;609;p39"/>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610" name="Google Shape;610;p39"/>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611" name="Google Shape;611;p39"/>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612" name="Google Shape;612;p39"/>
            <p:cNvGrpSpPr/>
            <p:nvPr/>
          </p:nvGrpSpPr>
          <p:grpSpPr>
            <a:xfrm>
              <a:off x="8054864" y="531011"/>
              <a:ext cx="369126" cy="324424"/>
              <a:chOff x="4467200" y="877100"/>
              <a:chExt cx="481825" cy="423475"/>
            </a:xfrm>
          </p:grpSpPr>
          <p:sp>
            <p:nvSpPr>
              <p:cNvPr id="613" name="Google Shape;613;p3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n-lt"/>
                </a:endParaRPr>
              </a:p>
            </p:txBody>
          </p:sp>
          <p:sp>
            <p:nvSpPr>
              <p:cNvPr id="614" name="Google Shape;614;p3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n-lt"/>
                </a:endParaRPr>
              </a:p>
            </p:txBody>
          </p:sp>
          <p:sp>
            <p:nvSpPr>
              <p:cNvPr id="615" name="Google Shape;615;p3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n-lt"/>
                </a:endParaRPr>
              </a:p>
            </p:txBody>
          </p:sp>
          <p:sp>
            <p:nvSpPr>
              <p:cNvPr id="616" name="Google Shape;616;p3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n-lt"/>
                </a:endParaRPr>
              </a:p>
            </p:txBody>
          </p:sp>
        </p:grpSp>
      </p:grpSp>
      <p:sp>
        <p:nvSpPr>
          <p:cNvPr id="3" name="TextBox 2">
            <a:extLst>
              <a:ext uri="{FF2B5EF4-FFF2-40B4-BE49-F238E27FC236}">
                <a16:creationId xmlns:a16="http://schemas.microsoft.com/office/drawing/2014/main" id="{E09A2D1E-DF84-A1FC-9678-D3970A294C35}"/>
              </a:ext>
            </a:extLst>
          </p:cNvPr>
          <p:cNvSpPr txBox="1"/>
          <p:nvPr/>
        </p:nvSpPr>
        <p:spPr>
          <a:xfrm>
            <a:off x="233375" y="1296561"/>
            <a:ext cx="6617130" cy="2951064"/>
          </a:xfrm>
          <a:prstGeom prst="rect">
            <a:avLst/>
          </a:prstGeom>
          <a:noFill/>
        </p:spPr>
        <p:txBody>
          <a:bodyPr wrap="square">
            <a:spAutoFit/>
          </a:bodyPr>
          <a:lstStyle/>
          <a:p>
            <a:pPr marL="342900" lvl="0" indent="-342900" algn="just">
              <a:lnSpc>
                <a:spcPct val="150000"/>
              </a:lnSpc>
              <a:spcBef>
                <a:spcPts val="300"/>
              </a:spcBef>
              <a:buFont typeface="Symbol" panose="05050102010706020507" pitchFamily="18" charset="2"/>
              <a:buChar char=""/>
            </a:pPr>
            <a:r>
              <a:rPr lang="vi-VN" sz="1800">
                <a:effectLst/>
                <a:latin typeface="+mn-lt"/>
                <a:ea typeface="Calibri" panose="020F0502020204030204" pitchFamily="34" charset="0"/>
              </a:rPr>
              <a:t>Cloud FireStore là cơ sở dữ liệu mới của Firebase phát triển cho các ứng dụng di động.</a:t>
            </a:r>
            <a:endParaRPr lang="en-US" sz="1800">
              <a:effectLst/>
              <a:latin typeface="+mn-lt"/>
              <a:ea typeface="Calibri" panose="020F0502020204030204" pitchFamily="34" charset="0"/>
            </a:endParaRPr>
          </a:p>
          <a:p>
            <a:pPr marL="342900" lvl="0" indent="-342900" algn="just">
              <a:lnSpc>
                <a:spcPct val="150000"/>
              </a:lnSpc>
              <a:buFont typeface="Symbol" panose="05050102010706020507" pitchFamily="18" charset="2"/>
              <a:buChar char=""/>
            </a:pPr>
            <a:r>
              <a:rPr lang="vi-VN" sz="1800">
                <a:effectLst/>
                <a:latin typeface="+mn-lt"/>
                <a:ea typeface="Calibri" panose="020F0502020204030204" pitchFamily="34" charset="0"/>
              </a:rPr>
              <a:t>Là sự kế thừa của Realtime Database với mô hình dữ liệu mới và trực quan hơn. </a:t>
            </a:r>
          </a:p>
          <a:p>
            <a:pPr marL="342900" lvl="0" indent="-342900" algn="just">
              <a:lnSpc>
                <a:spcPct val="150000"/>
              </a:lnSpc>
              <a:buFont typeface="Symbol" panose="05050102010706020507" pitchFamily="18" charset="2"/>
              <a:buChar char=""/>
            </a:pPr>
            <a:r>
              <a:rPr lang="vi-VN" sz="1800">
                <a:effectLst/>
                <a:latin typeface="+mn-lt"/>
                <a:ea typeface="Calibri" panose="020F0502020204030204" pitchFamily="34" charset="0"/>
              </a:rPr>
              <a:t>Cloud Firestore phong phú hơn, nhanh hơn và có khả năng mở rộng siêu việt hơn so với Realtime Database.</a:t>
            </a:r>
            <a:endParaRPr lang="en-US" sz="1800">
              <a:effectLst/>
              <a:latin typeface="+mn-lt"/>
              <a:ea typeface="Calibri" panose="020F0502020204030204" pitchFamily="34" charset="0"/>
            </a:endParaRPr>
          </a:p>
          <a:p>
            <a:pPr marL="342900" lvl="0" indent="-342900" algn="just">
              <a:lnSpc>
                <a:spcPct val="150000"/>
              </a:lnSpc>
              <a:spcAft>
                <a:spcPts val="300"/>
              </a:spcAft>
              <a:buFont typeface="Symbol" panose="05050102010706020507" pitchFamily="18" charset="2"/>
              <a:buChar char=""/>
            </a:pPr>
            <a:r>
              <a:rPr lang="vi-VN" sz="1800">
                <a:effectLst/>
                <a:latin typeface="+mn-lt"/>
                <a:ea typeface="Calibri" panose="020F0502020204030204" pitchFamily="34" charset="0"/>
              </a:rPr>
              <a:t>Firestore được sử dụng trong Firebase</a:t>
            </a:r>
            <a:endParaRPr lang="en-US" sz="1800">
              <a:effectLst/>
              <a:latin typeface="+mn-lt"/>
              <a:ea typeface="Calibri" panose="020F0502020204030204" pitchFamily="34" charset="0"/>
            </a:endParaRPr>
          </a:p>
        </p:txBody>
      </p:sp>
      <p:pic>
        <p:nvPicPr>
          <p:cNvPr id="1028" name="Picture 4" descr="🔥 Firestore using the Web and WebViewer Components in App Inventor -  Tutorials and Guides - MIT App Inventor Community">
            <a:extLst>
              <a:ext uri="{FF2B5EF4-FFF2-40B4-BE49-F238E27FC236}">
                <a16:creationId xmlns:a16="http://schemas.microsoft.com/office/drawing/2014/main" id="{BC1B989A-ADB4-A92B-C076-71B4E999B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2872" y="1481589"/>
            <a:ext cx="1857753" cy="21803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9"/>
          <p:cNvSpPr txBox="1">
            <a:spLocks noGrp="1"/>
          </p:cNvSpPr>
          <p:nvPr>
            <p:ph type="title"/>
          </p:nvPr>
        </p:nvSpPr>
        <p:spPr>
          <a:xfrm>
            <a:off x="512774" y="406745"/>
            <a:ext cx="734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bg1"/>
                </a:solidFill>
                <a:latin typeface="Segoe UI Black" panose="020B0A02040204020203" pitchFamily="34" charset="0"/>
                <a:ea typeface="Segoe UI Black" panose="020B0A02040204020203" pitchFamily="34" charset="0"/>
              </a:rPr>
              <a:t>SO SÁNH SQLITE VÀ FIREBASE</a:t>
            </a:r>
          </a:p>
        </p:txBody>
      </p:sp>
      <p:grpSp>
        <p:nvGrpSpPr>
          <p:cNvPr id="607" name="Google Shape;607;p39"/>
          <p:cNvGrpSpPr/>
          <p:nvPr/>
        </p:nvGrpSpPr>
        <p:grpSpPr>
          <a:xfrm>
            <a:off x="720002" y="530839"/>
            <a:ext cx="7703988" cy="324596"/>
            <a:chOff x="720002" y="530839"/>
            <a:chExt cx="7703988" cy="324596"/>
          </a:xfrm>
        </p:grpSpPr>
        <p:grpSp>
          <p:nvGrpSpPr>
            <p:cNvPr id="608" name="Google Shape;608;p39"/>
            <p:cNvGrpSpPr/>
            <p:nvPr/>
          </p:nvGrpSpPr>
          <p:grpSpPr>
            <a:xfrm>
              <a:off x="7526973" y="530839"/>
              <a:ext cx="332201" cy="324420"/>
              <a:chOff x="3380213" y="4209475"/>
              <a:chExt cx="403450" cy="394000"/>
            </a:xfrm>
          </p:grpSpPr>
          <p:sp>
            <p:nvSpPr>
              <p:cNvPr id="609" name="Google Shape;609;p39"/>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39"/>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39"/>
            <p:cNvGrpSpPr/>
            <p:nvPr/>
          </p:nvGrpSpPr>
          <p:grpSpPr>
            <a:xfrm>
              <a:off x="8054864" y="531011"/>
              <a:ext cx="369126" cy="324424"/>
              <a:chOff x="4467200" y="877100"/>
              <a:chExt cx="481825" cy="423475"/>
            </a:xfrm>
          </p:grpSpPr>
          <p:sp>
            <p:nvSpPr>
              <p:cNvPr id="613" name="Google Shape;613;p39"/>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 name="Google Shape;614;p39"/>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 name="Google Shape;615;p39"/>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 name="Google Shape;616;p39"/>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pic>
        <p:nvPicPr>
          <p:cNvPr id="7" name="Picture 6">
            <a:extLst>
              <a:ext uri="{FF2B5EF4-FFF2-40B4-BE49-F238E27FC236}">
                <a16:creationId xmlns:a16="http://schemas.microsoft.com/office/drawing/2014/main" id="{057B6B82-646E-7ACC-0EB6-620CA9DD053F}"/>
              </a:ext>
            </a:extLst>
          </p:cNvPr>
          <p:cNvPicPr>
            <a:picLocks noChangeAspect="1"/>
          </p:cNvPicPr>
          <p:nvPr/>
        </p:nvPicPr>
        <p:blipFill>
          <a:blip r:embed="rId3"/>
          <a:stretch>
            <a:fillRect/>
          </a:stretch>
        </p:blipFill>
        <p:spPr>
          <a:xfrm>
            <a:off x="898800" y="1150596"/>
            <a:ext cx="7346400" cy="3316437"/>
          </a:xfrm>
          <a:prstGeom prst="rect">
            <a:avLst/>
          </a:prstGeom>
        </p:spPr>
      </p:pic>
    </p:spTree>
    <p:extLst>
      <p:ext uri="{BB962C8B-B14F-4D97-AF65-F5344CB8AC3E}">
        <p14:creationId xmlns:p14="http://schemas.microsoft.com/office/powerpoint/2010/main" val="3853640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9"/>
          <p:cNvSpPr txBox="1">
            <a:spLocks noGrp="1"/>
          </p:cNvSpPr>
          <p:nvPr>
            <p:ph type="title"/>
          </p:nvPr>
        </p:nvSpPr>
        <p:spPr>
          <a:xfrm>
            <a:off x="406288" y="389297"/>
            <a:ext cx="801165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bg1"/>
                </a:solidFill>
                <a:latin typeface="Segoe UI Black" panose="020B0A02040204020203" pitchFamily="34" charset="0"/>
                <a:ea typeface="Segoe UI Black" panose="020B0A02040204020203" pitchFamily="34" charset="0"/>
              </a:rPr>
              <a:t>T</a:t>
            </a:r>
            <a:r>
              <a:rPr lang="en-US">
                <a:solidFill>
                  <a:schemeClr val="bg1"/>
                </a:solidFill>
                <a:latin typeface="Segoe UI Black" panose="020B0A02040204020203" pitchFamily="34" charset="0"/>
                <a:ea typeface="Segoe UI Black" panose="020B0A02040204020203" pitchFamily="34" charset="0"/>
              </a:rPr>
              <a:t>ÍNH NĂNG CỐT LÕI</a:t>
            </a:r>
          </a:p>
        </p:txBody>
      </p:sp>
      <p:sp>
        <p:nvSpPr>
          <p:cNvPr id="3" name="TextBox 2">
            <a:extLst>
              <a:ext uri="{FF2B5EF4-FFF2-40B4-BE49-F238E27FC236}">
                <a16:creationId xmlns:a16="http://schemas.microsoft.com/office/drawing/2014/main" id="{78154AC6-51B6-0647-9A91-F555FF7380E3}"/>
              </a:ext>
            </a:extLst>
          </p:cNvPr>
          <p:cNvSpPr txBox="1"/>
          <p:nvPr/>
        </p:nvSpPr>
        <p:spPr>
          <a:xfrm>
            <a:off x="1366987" y="1875781"/>
            <a:ext cx="4474431" cy="2427844"/>
          </a:xfrm>
          <a:prstGeom prst="rect">
            <a:avLst/>
          </a:prstGeom>
          <a:noFill/>
        </p:spPr>
        <p:txBody>
          <a:bodyPr wrap="square">
            <a:spAutoFit/>
          </a:bodyPr>
          <a:lstStyle/>
          <a:p>
            <a:pPr marL="342900" lvl="0" indent="-342900" algn="just">
              <a:lnSpc>
                <a:spcPct val="150000"/>
              </a:lnSpc>
              <a:spcBef>
                <a:spcPts val="300"/>
              </a:spcBef>
              <a:spcAft>
                <a:spcPts val="300"/>
              </a:spcAft>
              <a:buFont typeface="Symbol" panose="05050102010706020507" pitchFamily="18" charset="2"/>
              <a:buChar char=""/>
            </a:pPr>
            <a:r>
              <a:rPr lang="vi-VN" sz="1800">
                <a:effectLst/>
                <a:latin typeface="+mn-lt"/>
                <a:ea typeface="Calibri" panose="020F0502020204030204" pitchFamily="34" charset="0"/>
              </a:rPr>
              <a:t>Cơ sở dữ liệu Firebase</a:t>
            </a:r>
          </a:p>
          <a:p>
            <a:pPr marL="342900" lvl="0" indent="-342900" algn="just">
              <a:lnSpc>
                <a:spcPct val="150000"/>
              </a:lnSpc>
              <a:spcBef>
                <a:spcPts val="300"/>
              </a:spcBef>
              <a:spcAft>
                <a:spcPts val="300"/>
              </a:spcAft>
              <a:buFont typeface="Symbol" panose="05050102010706020507" pitchFamily="18" charset="2"/>
              <a:buChar char=""/>
            </a:pPr>
            <a:r>
              <a:rPr lang="vi-VN" sz="1800">
                <a:latin typeface="+mn-lt"/>
                <a:ea typeface="Calibri" panose="020F0502020204030204" pitchFamily="34" charset="0"/>
              </a:rPr>
              <a:t>Lưu trữ đám mây</a:t>
            </a:r>
          </a:p>
          <a:p>
            <a:pPr marL="342900" lvl="0" indent="-342900" algn="just">
              <a:lnSpc>
                <a:spcPct val="150000"/>
              </a:lnSpc>
              <a:spcBef>
                <a:spcPts val="300"/>
              </a:spcBef>
              <a:spcAft>
                <a:spcPts val="300"/>
              </a:spcAft>
              <a:buFont typeface="Symbol" panose="05050102010706020507" pitchFamily="18" charset="2"/>
              <a:buChar char=""/>
            </a:pPr>
            <a:r>
              <a:rPr lang="vi-VN" sz="1800">
                <a:effectLst/>
                <a:latin typeface="+mn-lt"/>
                <a:ea typeface="Calibri" panose="020F0502020204030204" pitchFamily="34" charset="0"/>
              </a:rPr>
              <a:t>Lưu trữ</a:t>
            </a:r>
          </a:p>
          <a:p>
            <a:pPr marL="342900" lvl="0" indent="-342900" algn="just">
              <a:lnSpc>
                <a:spcPct val="150000"/>
              </a:lnSpc>
              <a:spcBef>
                <a:spcPts val="300"/>
              </a:spcBef>
              <a:spcAft>
                <a:spcPts val="300"/>
              </a:spcAft>
              <a:buFont typeface="Symbol" panose="05050102010706020507" pitchFamily="18" charset="2"/>
              <a:buChar char=""/>
            </a:pPr>
            <a:r>
              <a:rPr lang="vi-VN" sz="1800">
                <a:latin typeface="+mn-lt"/>
                <a:ea typeface="Calibri" panose="020F0502020204030204" pitchFamily="34" charset="0"/>
              </a:rPr>
              <a:t>Xác thực</a:t>
            </a:r>
          </a:p>
          <a:p>
            <a:pPr marL="342900" lvl="0" indent="-342900" algn="just">
              <a:lnSpc>
                <a:spcPct val="150000"/>
              </a:lnSpc>
              <a:spcBef>
                <a:spcPts val="300"/>
              </a:spcBef>
              <a:spcAft>
                <a:spcPts val="300"/>
              </a:spcAft>
              <a:buFont typeface="Symbol" panose="05050102010706020507" pitchFamily="18" charset="2"/>
              <a:buChar char=""/>
            </a:pPr>
            <a:r>
              <a:rPr lang="en-US" sz="1800">
                <a:effectLst/>
                <a:latin typeface="+mn-lt"/>
                <a:ea typeface="Calibri" panose="020F0502020204030204" pitchFamily="34" charset="0"/>
              </a:rPr>
              <a:t>Firebase Pricing</a:t>
            </a:r>
          </a:p>
        </p:txBody>
      </p:sp>
      <p:sp>
        <p:nvSpPr>
          <p:cNvPr id="5" name="TextBox 4">
            <a:extLst>
              <a:ext uri="{FF2B5EF4-FFF2-40B4-BE49-F238E27FC236}">
                <a16:creationId xmlns:a16="http://schemas.microsoft.com/office/drawing/2014/main" id="{2409E26E-DDBB-A0F6-BD03-961A3B1418FE}"/>
              </a:ext>
            </a:extLst>
          </p:cNvPr>
          <p:cNvSpPr txBox="1"/>
          <p:nvPr/>
        </p:nvSpPr>
        <p:spPr>
          <a:xfrm>
            <a:off x="1863524" y="1412599"/>
            <a:ext cx="1658434" cy="400110"/>
          </a:xfrm>
          <a:prstGeom prst="rect">
            <a:avLst/>
          </a:prstGeom>
          <a:noFill/>
        </p:spPr>
        <p:txBody>
          <a:bodyPr wrap="square">
            <a:spAutoFit/>
          </a:bodyPr>
          <a:lstStyle/>
          <a:p>
            <a:pPr algn="ctr"/>
            <a:r>
              <a:rPr lang="en-US" sz="20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FIREBASE</a:t>
            </a:r>
            <a:endParaRPr lang="en-US" sz="2000" b="1">
              <a:latin typeface="Segoe UI Black" panose="020B0A02040204020203" pitchFamily="34" charset="0"/>
              <a:ea typeface="Segoe UI Black" panose="020B0A02040204020203"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6CF580F-F3AB-B720-47AB-75761004553C}"/>
              </a:ext>
            </a:extLst>
          </p:cNvPr>
          <p:cNvSpPr txBox="1"/>
          <p:nvPr/>
        </p:nvSpPr>
        <p:spPr>
          <a:xfrm>
            <a:off x="4999353" y="1870296"/>
            <a:ext cx="3545041" cy="2427844"/>
          </a:xfrm>
          <a:prstGeom prst="rect">
            <a:avLst/>
          </a:prstGeom>
          <a:noFill/>
        </p:spPr>
        <p:txBody>
          <a:bodyPr wrap="square">
            <a:spAutoFit/>
          </a:bodyPr>
          <a:lstStyle/>
          <a:p>
            <a:pPr marL="342900" lvl="0" indent="-342900" algn="just">
              <a:lnSpc>
                <a:spcPct val="150000"/>
              </a:lnSpc>
              <a:spcBef>
                <a:spcPts val="300"/>
              </a:spcBef>
              <a:spcAft>
                <a:spcPts val="300"/>
              </a:spcAft>
              <a:buFont typeface="Symbol" panose="05050102010706020507" pitchFamily="18" charset="2"/>
              <a:buChar char=""/>
            </a:pPr>
            <a:r>
              <a:rPr lang="vi-VN" sz="1800">
                <a:effectLst/>
                <a:latin typeface="+mn-lt"/>
                <a:ea typeface="Calibri" panose="020F0502020204030204" pitchFamily="34" charset="0"/>
              </a:rPr>
              <a:t>Không có máy chủ</a:t>
            </a:r>
          </a:p>
          <a:p>
            <a:pPr marL="342900" lvl="0" indent="-342900" algn="just">
              <a:lnSpc>
                <a:spcPct val="150000"/>
              </a:lnSpc>
              <a:spcBef>
                <a:spcPts val="300"/>
              </a:spcBef>
              <a:spcAft>
                <a:spcPts val="300"/>
              </a:spcAft>
              <a:buFont typeface="Symbol" panose="05050102010706020507" pitchFamily="18" charset="2"/>
              <a:buChar char=""/>
            </a:pPr>
            <a:r>
              <a:rPr lang="vi-VN" sz="1800">
                <a:latin typeface="+mn-lt"/>
                <a:ea typeface="Calibri" panose="020F0502020204030204" pitchFamily="34" charset="0"/>
              </a:rPr>
              <a:t>Không có cấu hình</a:t>
            </a:r>
          </a:p>
          <a:p>
            <a:pPr marL="342900" lvl="0" indent="-342900" algn="just">
              <a:lnSpc>
                <a:spcPct val="150000"/>
              </a:lnSpc>
              <a:spcBef>
                <a:spcPts val="300"/>
              </a:spcBef>
              <a:spcAft>
                <a:spcPts val="300"/>
              </a:spcAft>
              <a:buFont typeface="Symbol" panose="05050102010706020507" pitchFamily="18" charset="2"/>
              <a:buChar char=""/>
            </a:pPr>
            <a:r>
              <a:rPr lang="vi-VN" sz="1800">
                <a:effectLst/>
                <a:latin typeface="+mn-lt"/>
                <a:ea typeface="Calibri" panose="020F0502020204030204" pitchFamily="34" charset="0"/>
              </a:rPr>
              <a:t>Mở nguồn và đa nền tảng</a:t>
            </a:r>
          </a:p>
          <a:p>
            <a:pPr marL="342900" lvl="0" indent="-342900" algn="just">
              <a:lnSpc>
                <a:spcPct val="150000"/>
              </a:lnSpc>
              <a:spcBef>
                <a:spcPts val="300"/>
              </a:spcBef>
              <a:spcAft>
                <a:spcPts val="300"/>
              </a:spcAft>
              <a:buFont typeface="Symbol" panose="05050102010706020507" pitchFamily="18" charset="2"/>
              <a:buChar char=""/>
            </a:pPr>
            <a:r>
              <a:rPr lang="vi-VN" sz="1800">
                <a:latin typeface="+mn-lt"/>
                <a:ea typeface="Calibri" panose="020F0502020204030204" pitchFamily="34" charset="0"/>
              </a:rPr>
              <a:t>Khép kín</a:t>
            </a:r>
          </a:p>
          <a:p>
            <a:pPr marL="342900" lvl="0" indent="-342900" algn="just">
              <a:lnSpc>
                <a:spcPct val="150000"/>
              </a:lnSpc>
              <a:spcBef>
                <a:spcPts val="300"/>
              </a:spcBef>
              <a:spcAft>
                <a:spcPts val="300"/>
              </a:spcAft>
              <a:buFont typeface="Symbol" panose="05050102010706020507" pitchFamily="18" charset="2"/>
              <a:buChar char=""/>
            </a:pPr>
            <a:r>
              <a:rPr lang="vi-VN" sz="1800">
                <a:effectLst/>
                <a:latin typeface="+mn-lt"/>
                <a:ea typeface="Calibri" panose="020F0502020204030204" pitchFamily="34" charset="0"/>
              </a:rPr>
              <a:t>Giao dịch</a:t>
            </a:r>
            <a:endParaRPr lang="en-US" sz="1800">
              <a:effectLst/>
              <a:latin typeface="+mn-lt"/>
              <a:ea typeface="Calibri" panose="020F0502020204030204" pitchFamily="34" charset="0"/>
            </a:endParaRPr>
          </a:p>
        </p:txBody>
      </p:sp>
      <p:sp>
        <p:nvSpPr>
          <p:cNvPr id="8" name="TextBox 7">
            <a:extLst>
              <a:ext uri="{FF2B5EF4-FFF2-40B4-BE49-F238E27FC236}">
                <a16:creationId xmlns:a16="http://schemas.microsoft.com/office/drawing/2014/main" id="{82250CB2-065A-AB9E-1CC3-784C58623FE2}"/>
              </a:ext>
            </a:extLst>
          </p:cNvPr>
          <p:cNvSpPr txBox="1"/>
          <p:nvPr/>
        </p:nvSpPr>
        <p:spPr>
          <a:xfrm>
            <a:off x="5555850" y="1412599"/>
            <a:ext cx="1658434" cy="400110"/>
          </a:xfrm>
          <a:prstGeom prst="rect">
            <a:avLst/>
          </a:prstGeom>
          <a:noFill/>
        </p:spPr>
        <p:txBody>
          <a:bodyPr wrap="square">
            <a:spAutoFit/>
          </a:bodyPr>
          <a:lstStyle/>
          <a:p>
            <a:pPr algn="ctr"/>
            <a:r>
              <a:rPr lang="vi-VN" sz="2000" b="1">
                <a:solidFill>
                  <a:schemeClr val="tx1"/>
                </a:solidFill>
                <a:latin typeface="Segoe UI Black" panose="020B0A02040204020203" pitchFamily="34" charset="0"/>
                <a:ea typeface="Segoe UI Black" panose="020B0A02040204020203" pitchFamily="34" charset="0"/>
                <a:cs typeface="Times New Roman" panose="02020603050405020304" pitchFamily="18" charset="0"/>
              </a:rPr>
              <a:t>SQLite</a:t>
            </a:r>
            <a:endParaRPr lang="en-US" sz="2000" b="1">
              <a:latin typeface="Segoe UI Black" panose="020B0A02040204020203" pitchFamily="34" charset="0"/>
              <a:ea typeface="Segoe UI Black" panose="020B0A02040204020203" pitchFamily="34" charset="0"/>
              <a:cs typeface="Times New Roman" panose="02020603050405020304" pitchFamily="18" charset="0"/>
            </a:endParaRPr>
          </a:p>
        </p:txBody>
      </p:sp>
    </p:spTree>
    <p:extLst>
      <p:ext uri="{BB962C8B-B14F-4D97-AF65-F5344CB8AC3E}">
        <p14:creationId xmlns:p14="http://schemas.microsoft.com/office/powerpoint/2010/main" val="3598841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9"/>
          <p:cNvSpPr txBox="1">
            <a:spLocks noGrp="1"/>
          </p:cNvSpPr>
          <p:nvPr>
            <p:ph type="title"/>
          </p:nvPr>
        </p:nvSpPr>
        <p:spPr>
          <a:xfrm>
            <a:off x="406288" y="389297"/>
            <a:ext cx="8331424" cy="572700"/>
          </a:xfrm>
          <a:prstGeom prst="rect">
            <a:avLst/>
          </a:prstGeom>
        </p:spPr>
        <p:txBody>
          <a:bodyPr spcFirstLastPara="1" wrap="square" lIns="91425" tIns="91425" rIns="91425" bIns="91425" anchor="t" anchorCtr="0">
            <a:noAutofit/>
          </a:bodyPr>
          <a:lstStyle/>
          <a:p>
            <a:pPr lvl="0" algn="ctr"/>
            <a:r>
              <a:rPr lang="vi-VN">
                <a:solidFill>
                  <a:schemeClr val="bg1"/>
                </a:solidFill>
                <a:latin typeface="Segoe UI Black" panose="020B0A02040204020203" pitchFamily="34" charset="0"/>
                <a:ea typeface="Segoe UI Black" panose="020B0A02040204020203" pitchFamily="34" charset="0"/>
              </a:rPr>
              <a:t>BLoC</a:t>
            </a:r>
            <a:endParaRPr lang="en-US">
              <a:solidFill>
                <a:schemeClr val="bg1"/>
              </a:solidFill>
              <a:latin typeface="Segoe UI Black" panose="020B0A02040204020203" pitchFamily="34" charset="0"/>
              <a:ea typeface="Segoe UI Black" panose="020B0A02040204020203" pitchFamily="34" charset="0"/>
            </a:endParaRPr>
          </a:p>
        </p:txBody>
      </p:sp>
      <p:sp>
        <p:nvSpPr>
          <p:cNvPr id="9" name="TextBox 8">
            <a:extLst>
              <a:ext uri="{FF2B5EF4-FFF2-40B4-BE49-F238E27FC236}">
                <a16:creationId xmlns:a16="http://schemas.microsoft.com/office/drawing/2014/main" id="{02DD50F4-6E0B-0E9E-94C6-B3D19D98B8F4}"/>
              </a:ext>
            </a:extLst>
          </p:cNvPr>
          <p:cNvSpPr txBox="1"/>
          <p:nvPr/>
        </p:nvSpPr>
        <p:spPr>
          <a:xfrm>
            <a:off x="312517" y="1511716"/>
            <a:ext cx="8530541" cy="1781513"/>
          </a:xfrm>
          <a:prstGeom prst="rect">
            <a:avLst/>
          </a:prstGeom>
          <a:noFill/>
        </p:spPr>
        <p:txBody>
          <a:bodyPr wrap="square">
            <a:spAutoFit/>
          </a:bodyPr>
          <a:lstStyle/>
          <a:p>
            <a:pPr algn="just">
              <a:lnSpc>
                <a:spcPct val="150000"/>
              </a:lnSpc>
              <a:spcBef>
                <a:spcPts val="300"/>
              </a:spcBef>
              <a:spcAft>
                <a:spcPts val="300"/>
              </a:spcAft>
            </a:pPr>
            <a:r>
              <a:rPr lang="vi-VN" sz="1800">
                <a:effectLst/>
                <a:latin typeface="+mn-lt"/>
                <a:ea typeface="Calibri" panose="020F0502020204030204" pitchFamily="34" charset="0"/>
              </a:rPr>
              <a:t>Bloc là một lib để quản lý state cho Flutter application. Được tạo bởi Google và ra mắt 2018, được viết dựa trên Stream và Reactive Programing. B.L.o.C nghĩa là Business Logic Component. Nhận 'Event' như là input và trả về output là 'State’. </a:t>
            </a:r>
          </a:p>
          <a:p>
            <a:pPr algn="just">
              <a:lnSpc>
                <a:spcPct val="150000"/>
              </a:lnSpc>
              <a:spcBef>
                <a:spcPts val="300"/>
              </a:spcBef>
              <a:spcAft>
                <a:spcPts val="300"/>
              </a:spcAft>
            </a:pPr>
            <a:r>
              <a:rPr lang="vi-VN" sz="1800">
                <a:effectLst/>
                <a:latin typeface="+mn-lt"/>
                <a:ea typeface="Calibri" panose="020F0502020204030204" pitchFamily="34" charset="0"/>
              </a:rPr>
              <a:t>Bloc được xây dựng dựa trên RxDart.</a:t>
            </a:r>
            <a:endParaRPr lang="en-US" sz="1800">
              <a:effectLst/>
              <a:latin typeface="+mn-lt"/>
              <a:ea typeface="Calibri" panose="020F0502020204030204" pitchFamily="34" charset="0"/>
            </a:endParaRPr>
          </a:p>
        </p:txBody>
      </p:sp>
      <p:pic>
        <p:nvPicPr>
          <p:cNvPr id="10" name="Picture 9" descr="BLoC in Flutter: Implement Clean, Flux-like Architecture - everyday.codes">
            <a:extLst>
              <a:ext uri="{FF2B5EF4-FFF2-40B4-BE49-F238E27FC236}">
                <a16:creationId xmlns:a16="http://schemas.microsoft.com/office/drawing/2014/main" id="{EAEFE478-3738-1576-DB82-C28897E0F9A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7632" y="1511716"/>
            <a:ext cx="5368735" cy="2642887"/>
          </a:xfrm>
          <a:prstGeom prst="rect">
            <a:avLst/>
          </a:prstGeom>
          <a:noFill/>
          <a:ln>
            <a:noFill/>
          </a:ln>
        </p:spPr>
      </p:pic>
    </p:spTree>
    <p:extLst>
      <p:ext uri="{BB962C8B-B14F-4D97-AF65-F5344CB8AC3E}">
        <p14:creationId xmlns:p14="http://schemas.microsoft.com/office/powerpoint/2010/main" val="410755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9"/>
          <p:cNvSpPr txBox="1">
            <a:spLocks noGrp="1"/>
          </p:cNvSpPr>
          <p:nvPr>
            <p:ph type="title"/>
          </p:nvPr>
        </p:nvSpPr>
        <p:spPr>
          <a:xfrm>
            <a:off x="406288" y="389297"/>
            <a:ext cx="8331424" cy="572700"/>
          </a:xfrm>
          <a:prstGeom prst="rect">
            <a:avLst/>
          </a:prstGeom>
        </p:spPr>
        <p:txBody>
          <a:bodyPr spcFirstLastPara="1" wrap="square" lIns="91425" tIns="91425" rIns="91425" bIns="91425" anchor="t" anchorCtr="0">
            <a:noAutofit/>
          </a:bodyPr>
          <a:lstStyle/>
          <a:p>
            <a:pPr lvl="0" algn="ctr"/>
            <a:r>
              <a:rPr lang="vi-VN">
                <a:solidFill>
                  <a:schemeClr val="tx1"/>
                </a:solidFill>
                <a:latin typeface="Segoe UI Black" panose="020B0A02040204020203" pitchFamily="34" charset="0"/>
                <a:ea typeface="Segoe UI Black" panose="020B0A02040204020203" pitchFamily="34" charset="0"/>
              </a:rPr>
              <a:t>Kiến trúc BLoC</a:t>
            </a:r>
            <a:endParaRPr lang="en-US">
              <a:solidFill>
                <a:schemeClr val="tx1"/>
              </a:solidFill>
              <a:latin typeface="Segoe UI Black" panose="020B0A02040204020203" pitchFamily="34" charset="0"/>
              <a:ea typeface="Segoe UI Black" panose="020B0A02040204020203" pitchFamily="34" charset="0"/>
            </a:endParaRPr>
          </a:p>
        </p:txBody>
      </p:sp>
      <p:sp>
        <p:nvSpPr>
          <p:cNvPr id="5" name="TextBox 4">
            <a:extLst>
              <a:ext uri="{FF2B5EF4-FFF2-40B4-BE49-F238E27FC236}">
                <a16:creationId xmlns:a16="http://schemas.microsoft.com/office/drawing/2014/main" id="{A263106A-D92D-6D17-F858-A47C6D5ADDFD}"/>
              </a:ext>
            </a:extLst>
          </p:cNvPr>
          <p:cNvSpPr txBox="1"/>
          <p:nvPr/>
        </p:nvSpPr>
        <p:spPr>
          <a:xfrm>
            <a:off x="406289" y="1282679"/>
            <a:ext cx="3968942" cy="2118529"/>
          </a:xfrm>
          <a:prstGeom prst="rect">
            <a:avLst/>
          </a:prstGeom>
          <a:noFill/>
        </p:spPr>
        <p:txBody>
          <a:bodyPr wrap="square">
            <a:spAutoFit/>
          </a:bodyPr>
          <a:lstStyle/>
          <a:p>
            <a:pPr algn="ctr">
              <a:lnSpc>
                <a:spcPct val="150000"/>
              </a:lnSpc>
            </a:pPr>
            <a:r>
              <a:rPr lang="vi-VN" sz="1800" b="1">
                <a:latin typeface="Segoe UI Black" panose="020B0A02040204020203" pitchFamily="34" charset="0"/>
                <a:ea typeface="Segoe UI Black" panose="020B0A02040204020203" pitchFamily="34" charset="0"/>
                <a:cs typeface="Times New Roman" panose="02020603050405020304" pitchFamily="18" charset="0"/>
              </a:rPr>
              <a:t>Bình thuờng</a:t>
            </a:r>
          </a:p>
          <a:p>
            <a:pPr marL="285750" indent="-285750">
              <a:lnSpc>
                <a:spcPct val="150000"/>
              </a:lnSpc>
              <a:buFont typeface="Arial" panose="020B0604020202020204" pitchFamily="34" charset="0"/>
              <a:buChar char="•"/>
            </a:pPr>
            <a:r>
              <a:rPr lang="en-US" sz="1800">
                <a:latin typeface="+mn-lt"/>
                <a:cs typeface="Times New Roman" panose="02020603050405020304" pitchFamily="18" charset="0"/>
              </a:rPr>
              <a:t>Thành phần logic nghiệp vụ (BLoC)</a:t>
            </a:r>
            <a:endParaRPr lang="vi-VN" sz="1800">
              <a:latin typeface="+mn-lt"/>
              <a:cs typeface="Times New Roman" panose="02020603050405020304" pitchFamily="18" charset="0"/>
            </a:endParaRPr>
          </a:p>
          <a:p>
            <a:pPr marL="285750" indent="-285750">
              <a:lnSpc>
                <a:spcPct val="150000"/>
              </a:lnSpc>
              <a:buFont typeface="Arial" panose="020B0604020202020204" pitchFamily="34" charset="0"/>
              <a:buChar char="•"/>
            </a:pPr>
            <a:r>
              <a:rPr lang="vi-VN" sz="1800">
                <a:latin typeface="+mn-lt"/>
                <a:cs typeface="Times New Roman" panose="02020603050405020304" pitchFamily="18" charset="0"/>
              </a:rPr>
              <a:t>Giao diện người dùng (UI)</a:t>
            </a:r>
          </a:p>
          <a:p>
            <a:pPr marL="285750" indent="-285750">
              <a:lnSpc>
                <a:spcPct val="150000"/>
              </a:lnSpc>
              <a:buFont typeface="Arial" panose="020B0604020202020204" pitchFamily="34" charset="0"/>
              <a:buChar char="•"/>
            </a:pPr>
            <a:r>
              <a:rPr lang="vi-VN" sz="1800">
                <a:latin typeface="+mn-lt"/>
                <a:cs typeface="Times New Roman" panose="02020603050405020304" pitchFamily="18" charset="0"/>
              </a:rPr>
              <a:t>Lường sự kiện</a:t>
            </a:r>
            <a:endParaRPr lang="en-US" sz="1800">
              <a:latin typeface="+mn-lt"/>
              <a:cs typeface="Times New Roman" panose="02020603050405020304" pitchFamily="18" charset="0"/>
            </a:endParaRPr>
          </a:p>
        </p:txBody>
      </p:sp>
      <p:sp>
        <p:nvSpPr>
          <p:cNvPr id="11" name="TextBox 10">
            <a:extLst>
              <a:ext uri="{FF2B5EF4-FFF2-40B4-BE49-F238E27FC236}">
                <a16:creationId xmlns:a16="http://schemas.microsoft.com/office/drawing/2014/main" id="{275DE4BB-AF37-F730-A479-B6AAE577C160}"/>
              </a:ext>
            </a:extLst>
          </p:cNvPr>
          <p:cNvSpPr txBox="1"/>
          <p:nvPr/>
        </p:nvSpPr>
        <p:spPr>
          <a:xfrm>
            <a:off x="4894916" y="1282679"/>
            <a:ext cx="3842795" cy="1703030"/>
          </a:xfrm>
          <a:prstGeom prst="rect">
            <a:avLst/>
          </a:prstGeom>
          <a:noFill/>
        </p:spPr>
        <p:txBody>
          <a:bodyPr wrap="square">
            <a:spAutoFit/>
          </a:bodyPr>
          <a:lstStyle/>
          <a:p>
            <a:pPr algn="ctr">
              <a:lnSpc>
                <a:spcPct val="150000"/>
              </a:lnSpc>
            </a:pPr>
            <a:r>
              <a:rPr lang="vi-VN" sz="1800" b="1">
                <a:latin typeface="Segoe UI Black" panose="020B0A02040204020203" pitchFamily="34" charset="0"/>
                <a:ea typeface="Segoe UI Black" panose="020B0A02040204020203" pitchFamily="34" charset="0"/>
                <a:cs typeface="Times New Roman" panose="02020603050405020304" pitchFamily="18" charset="0"/>
              </a:rPr>
              <a:t>Trong Flutter</a:t>
            </a:r>
          </a:p>
          <a:p>
            <a:pPr marL="285750" indent="-285750">
              <a:lnSpc>
                <a:spcPct val="150000"/>
              </a:lnSpc>
              <a:buFont typeface="Arial" panose="020B0604020202020204" pitchFamily="34" charset="0"/>
              <a:buChar char="•"/>
            </a:pPr>
            <a:r>
              <a:rPr lang="en-US" sz="1800">
                <a:latin typeface="+mn-lt"/>
                <a:cs typeface="Times New Roman" panose="02020603050405020304" pitchFamily="18" charset="0"/>
              </a:rPr>
              <a:t>Xây dựng Bloc với RxDart</a:t>
            </a:r>
          </a:p>
          <a:p>
            <a:pPr marL="285750" indent="-285750">
              <a:lnSpc>
                <a:spcPct val="150000"/>
              </a:lnSpc>
              <a:buFont typeface="Arial" panose="020B0604020202020204" pitchFamily="34" charset="0"/>
              <a:buChar char="•"/>
            </a:pPr>
            <a:r>
              <a:rPr lang="en-US" sz="1800">
                <a:latin typeface="+mn-lt"/>
                <a:cs typeface="Times New Roman" panose="02020603050405020304" pitchFamily="18" charset="0"/>
              </a:rPr>
              <a:t>Xây dựng BLoC với Event – State</a:t>
            </a:r>
          </a:p>
        </p:txBody>
      </p:sp>
      <p:pic>
        <p:nvPicPr>
          <p:cNvPr id="12" name="Picture 11">
            <a:extLst>
              <a:ext uri="{FF2B5EF4-FFF2-40B4-BE49-F238E27FC236}">
                <a16:creationId xmlns:a16="http://schemas.microsoft.com/office/drawing/2014/main" id="{7E705474-C0BB-BB8E-D7D5-9F255985BF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9868" y="1916619"/>
            <a:ext cx="7290411" cy="1297996"/>
          </a:xfrm>
          <a:prstGeom prst="rect">
            <a:avLst/>
          </a:prstGeom>
          <a:noFill/>
          <a:ln>
            <a:noFill/>
          </a:ln>
        </p:spPr>
      </p:pic>
    </p:spTree>
    <p:extLst>
      <p:ext uri="{BB962C8B-B14F-4D97-AF65-F5344CB8AC3E}">
        <p14:creationId xmlns:p14="http://schemas.microsoft.com/office/powerpoint/2010/main" val="42047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1"/>
                                        </p:tgtEl>
                                        <p:attrNameLst>
                                          <p:attrName>ppt_x</p:attrName>
                                        </p:attrNameLst>
                                      </p:cBhvr>
                                      <p:tavLst>
                                        <p:tav tm="0">
                                          <p:val>
                                            <p:strVal val="ppt_x"/>
                                          </p:val>
                                        </p:tav>
                                        <p:tav tm="100000">
                                          <p:val>
                                            <p:strVal val="ppt_x"/>
                                          </p:val>
                                        </p:tav>
                                      </p:tavLst>
                                    </p:anim>
                                    <p:anim calcmode="lin" valueType="num">
                                      <p:cBhvr additive="base">
                                        <p:cTn id="11" dur="500"/>
                                        <p:tgtEl>
                                          <p:spTgt spid="11"/>
                                        </p:tgtEl>
                                        <p:attrNameLst>
                                          <p:attrName>ppt_y</p:attrName>
                                        </p:attrNameLst>
                                      </p:cBhvr>
                                      <p:tavLst>
                                        <p:tav tm="0">
                                          <p:val>
                                            <p:strVal val="ppt_y"/>
                                          </p:val>
                                        </p:tav>
                                        <p:tav tm="100000">
                                          <p:val>
                                            <p:strVal val="1+ppt_h/2"/>
                                          </p:val>
                                        </p:tav>
                                      </p:tavLst>
                                    </p:anim>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9"/>
          <p:cNvSpPr txBox="1">
            <a:spLocks noGrp="1"/>
          </p:cNvSpPr>
          <p:nvPr>
            <p:ph type="title"/>
          </p:nvPr>
        </p:nvSpPr>
        <p:spPr>
          <a:xfrm>
            <a:off x="406288" y="389297"/>
            <a:ext cx="8331424" cy="572700"/>
          </a:xfrm>
          <a:prstGeom prst="rect">
            <a:avLst/>
          </a:prstGeom>
        </p:spPr>
        <p:txBody>
          <a:bodyPr spcFirstLastPara="1" wrap="square" lIns="91425" tIns="91425" rIns="91425" bIns="91425" anchor="t" anchorCtr="0">
            <a:noAutofit/>
          </a:bodyPr>
          <a:lstStyle/>
          <a:p>
            <a:pPr lvl="0" algn="ctr"/>
            <a:r>
              <a:rPr lang="vi-VN">
                <a:solidFill>
                  <a:schemeClr val="tx1"/>
                </a:solidFill>
                <a:latin typeface="Segoe UI Black" panose="020B0A02040204020203" pitchFamily="34" charset="0"/>
                <a:ea typeface="Segoe UI Black" panose="020B0A02040204020203" pitchFamily="34" charset="0"/>
              </a:rPr>
              <a:t>BLoC Architecture</a:t>
            </a:r>
            <a:endParaRPr lang="en-US">
              <a:solidFill>
                <a:schemeClr val="tx1"/>
              </a:solidFill>
              <a:latin typeface="Segoe UI Black" panose="020B0A02040204020203" pitchFamily="34" charset="0"/>
              <a:ea typeface="Segoe UI Black" panose="020B0A02040204020203" pitchFamily="34" charset="0"/>
            </a:endParaRPr>
          </a:p>
        </p:txBody>
      </p:sp>
      <p:sp>
        <p:nvSpPr>
          <p:cNvPr id="3" name="TextBox 2">
            <a:extLst>
              <a:ext uri="{FF2B5EF4-FFF2-40B4-BE49-F238E27FC236}">
                <a16:creationId xmlns:a16="http://schemas.microsoft.com/office/drawing/2014/main" id="{9F04C329-DC5C-747C-732B-B522DB3F381D}"/>
              </a:ext>
            </a:extLst>
          </p:cNvPr>
          <p:cNvSpPr txBox="1"/>
          <p:nvPr/>
        </p:nvSpPr>
        <p:spPr>
          <a:xfrm>
            <a:off x="498298" y="1211612"/>
            <a:ext cx="8147403" cy="3104953"/>
          </a:xfrm>
          <a:prstGeom prst="rect">
            <a:avLst/>
          </a:prstGeom>
          <a:noFill/>
        </p:spPr>
        <p:txBody>
          <a:bodyPr wrap="square">
            <a:spAutoFit/>
          </a:bodyPr>
          <a:lstStyle/>
          <a:p>
            <a:pPr algn="just">
              <a:lnSpc>
                <a:spcPct val="150000"/>
              </a:lnSpc>
              <a:spcBef>
                <a:spcPts val="300"/>
              </a:spcBef>
              <a:spcAft>
                <a:spcPts val="300"/>
              </a:spcAft>
            </a:pPr>
            <a:r>
              <a:rPr lang="vi-VN" sz="1800">
                <a:effectLst/>
                <a:latin typeface="+mn-lt"/>
                <a:ea typeface="Calibri" panose="020F0502020204030204" pitchFamily="34" charset="0"/>
              </a:rPr>
              <a:t>BLoC Architecture là một thành phần tách logic nghiệp vụ của ứng dụng ra khỏi giao diện người dùng thông qua việc sử dụng Streams, do đó hỗ trợ mô hình MVVM trong ứng dụng. </a:t>
            </a:r>
          </a:p>
          <a:p>
            <a:pPr algn="just">
              <a:lnSpc>
                <a:spcPct val="150000"/>
              </a:lnSpc>
              <a:spcBef>
                <a:spcPts val="300"/>
              </a:spcBef>
              <a:spcAft>
                <a:spcPts val="300"/>
              </a:spcAft>
            </a:pPr>
            <a:r>
              <a:rPr lang="vi-VN" sz="1800">
                <a:effectLst/>
                <a:latin typeface="+mn-lt"/>
                <a:ea typeface="Calibri" panose="020F0502020204030204" pitchFamily="34" charset="0"/>
              </a:rPr>
              <a:t>Do đây không phải là một package mà chỉ là logic, nó cung cấp cho developer sự tự do để xây dựng ứng dụng theo cách họ mong muốn.</a:t>
            </a:r>
            <a:endParaRPr lang="en-US" sz="1800">
              <a:effectLst/>
              <a:latin typeface="+mn-lt"/>
              <a:ea typeface="Calibri" panose="020F0502020204030204" pitchFamily="34" charset="0"/>
            </a:endParaRPr>
          </a:p>
          <a:p>
            <a:pPr algn="just">
              <a:lnSpc>
                <a:spcPct val="150000"/>
              </a:lnSpc>
              <a:spcBef>
                <a:spcPts val="300"/>
              </a:spcBef>
              <a:spcAft>
                <a:spcPts val="300"/>
              </a:spcAft>
            </a:pPr>
            <a:r>
              <a:rPr lang="vi-VN" sz="1800">
                <a:effectLst/>
                <a:latin typeface="+mn-lt"/>
                <a:ea typeface="Calibri" panose="020F0502020204030204" pitchFamily="34" charset="0"/>
              </a:rPr>
              <a:t>BLoC Architecture được xây dựng dựa trên Streams và vận hành bởi Inherited Widgets.</a:t>
            </a:r>
            <a:endParaRPr lang="en-US" sz="1800">
              <a:effectLst/>
              <a:latin typeface="+mn-lt"/>
              <a:ea typeface="Calibri" panose="020F0502020204030204" pitchFamily="34" charset="0"/>
            </a:endParaRPr>
          </a:p>
        </p:txBody>
      </p:sp>
    </p:spTree>
    <p:extLst>
      <p:ext uri="{BB962C8B-B14F-4D97-AF65-F5344CB8AC3E}">
        <p14:creationId xmlns:p14="http://schemas.microsoft.com/office/powerpoint/2010/main" val="864822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9"/>
          <p:cNvSpPr txBox="1">
            <a:spLocks noGrp="1"/>
          </p:cNvSpPr>
          <p:nvPr>
            <p:ph type="title"/>
          </p:nvPr>
        </p:nvSpPr>
        <p:spPr>
          <a:xfrm>
            <a:off x="406288" y="389297"/>
            <a:ext cx="8331424" cy="572700"/>
          </a:xfrm>
          <a:prstGeom prst="rect">
            <a:avLst/>
          </a:prstGeom>
        </p:spPr>
        <p:txBody>
          <a:bodyPr spcFirstLastPara="1" wrap="square" lIns="91425" tIns="91425" rIns="91425" bIns="91425" anchor="t" anchorCtr="0">
            <a:noAutofit/>
          </a:bodyPr>
          <a:lstStyle/>
          <a:p>
            <a:pPr lvl="0" algn="ctr"/>
            <a:r>
              <a:rPr lang="vi-VN">
                <a:solidFill>
                  <a:schemeClr val="tx1"/>
                </a:solidFill>
                <a:latin typeface="Segoe UI Black" panose="020B0A02040204020203" pitchFamily="34" charset="0"/>
                <a:ea typeface="Segoe UI Black" panose="020B0A02040204020203" pitchFamily="34" charset="0"/>
              </a:rPr>
              <a:t>Stream</a:t>
            </a:r>
            <a:endParaRPr lang="en-US">
              <a:solidFill>
                <a:schemeClr val="tx1"/>
              </a:solidFill>
              <a:latin typeface="Segoe UI Black" panose="020B0A02040204020203" pitchFamily="34" charset="0"/>
              <a:ea typeface="Segoe UI Black" panose="020B0A02040204020203" pitchFamily="34" charset="0"/>
            </a:endParaRPr>
          </a:p>
        </p:txBody>
      </p:sp>
      <p:pic>
        <p:nvPicPr>
          <p:cNvPr id="2050" name="Picture 2">
            <a:extLst>
              <a:ext uri="{FF2B5EF4-FFF2-40B4-BE49-F238E27FC236}">
                <a16:creationId xmlns:a16="http://schemas.microsoft.com/office/drawing/2014/main" id="{5477A091-C7AD-547C-D133-E56D77EF6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239817"/>
            <a:ext cx="57150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521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bg1"/>
          </a:fgClr>
          <a:bgClr>
            <a:schemeClr val="bg1"/>
          </a:bgClr>
        </a:pattFill>
        <a:effectLst/>
      </p:bgPr>
    </p:bg>
    <p:spTree>
      <p:nvGrpSpPr>
        <p:cNvPr id="1" name="Shape 589"/>
        <p:cNvGrpSpPr/>
        <p:nvPr/>
      </p:nvGrpSpPr>
      <p:grpSpPr>
        <a:xfrm>
          <a:off x="0" y="0"/>
          <a:ext cx="0" cy="0"/>
          <a:chOff x="0" y="0"/>
          <a:chExt cx="0" cy="0"/>
        </a:xfrm>
      </p:grpSpPr>
      <p:sp>
        <p:nvSpPr>
          <p:cNvPr id="590" name="Google Shape;590;p39"/>
          <p:cNvSpPr txBox="1">
            <a:spLocks noGrp="1"/>
          </p:cNvSpPr>
          <p:nvPr>
            <p:ph type="title" idx="4294967295"/>
          </p:nvPr>
        </p:nvSpPr>
        <p:spPr>
          <a:xfrm>
            <a:off x="0" y="388938"/>
            <a:ext cx="8331200" cy="573087"/>
          </a:xfrm>
          <a:prstGeom prst="rect">
            <a:avLst/>
          </a:prstGeom>
        </p:spPr>
        <p:txBody>
          <a:bodyPr spcFirstLastPara="1" wrap="square" lIns="91425" tIns="91425" rIns="91425" bIns="91425" anchor="t" anchorCtr="0">
            <a:noAutofit/>
          </a:bodyPr>
          <a:lstStyle/>
          <a:p>
            <a:pPr lvl="0" algn="ctr"/>
            <a:r>
              <a:rPr lang="vi-VN">
                <a:solidFill>
                  <a:schemeClr val="tx1"/>
                </a:solidFill>
                <a:latin typeface="Segoe UI Black" panose="020B0A02040204020203" pitchFamily="34" charset="0"/>
                <a:ea typeface="Segoe UI Black" panose="020B0A02040204020203" pitchFamily="34" charset="0"/>
              </a:rPr>
              <a:t>CÁC BƯỚC TIẾN HÀNH</a:t>
            </a:r>
            <a:endParaRPr lang="en-US">
              <a:solidFill>
                <a:schemeClr val="tx1"/>
              </a:solidFill>
              <a:latin typeface="Segoe UI Black" panose="020B0A02040204020203" pitchFamily="34" charset="0"/>
              <a:ea typeface="Segoe UI Black" panose="020B0A02040204020203" pitchFamily="34" charset="0"/>
            </a:endParaRPr>
          </a:p>
        </p:txBody>
      </p:sp>
      <p:pic>
        <p:nvPicPr>
          <p:cNvPr id="2" name="Picture 1">
            <a:extLst>
              <a:ext uri="{FF2B5EF4-FFF2-40B4-BE49-F238E27FC236}">
                <a16:creationId xmlns:a16="http://schemas.microsoft.com/office/drawing/2014/main" id="{10D9A088-5D1B-C3D6-FAEB-CA05E4BB93D2}"/>
              </a:ext>
            </a:extLst>
          </p:cNvPr>
          <p:cNvPicPr>
            <a:picLocks noChangeAspect="1"/>
          </p:cNvPicPr>
          <p:nvPr/>
        </p:nvPicPr>
        <p:blipFill>
          <a:blip r:embed="rId3"/>
          <a:stretch>
            <a:fillRect/>
          </a:stretch>
        </p:blipFill>
        <p:spPr>
          <a:xfrm>
            <a:off x="1577715" y="1105068"/>
            <a:ext cx="6269636" cy="3649494"/>
          </a:xfrm>
          <a:prstGeom prst="rect">
            <a:avLst/>
          </a:prstGeom>
        </p:spPr>
      </p:pic>
    </p:spTree>
    <p:extLst>
      <p:ext uri="{BB962C8B-B14F-4D97-AF65-F5344CB8AC3E}">
        <p14:creationId xmlns:p14="http://schemas.microsoft.com/office/powerpoint/2010/main" val="1854397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bg1"/>
          </a:fgClr>
          <a:bgClr>
            <a:schemeClr val="bg1"/>
          </a:bgClr>
        </a:pattFill>
        <a:effectLst/>
      </p:bgPr>
    </p:bg>
    <p:spTree>
      <p:nvGrpSpPr>
        <p:cNvPr id="1" name="Shape 589"/>
        <p:cNvGrpSpPr/>
        <p:nvPr/>
      </p:nvGrpSpPr>
      <p:grpSpPr>
        <a:xfrm>
          <a:off x="0" y="0"/>
          <a:ext cx="0" cy="0"/>
          <a:chOff x="0" y="0"/>
          <a:chExt cx="0" cy="0"/>
        </a:xfrm>
      </p:grpSpPr>
      <p:sp>
        <p:nvSpPr>
          <p:cNvPr id="590" name="Google Shape;590;p39"/>
          <p:cNvSpPr txBox="1">
            <a:spLocks noGrp="1"/>
          </p:cNvSpPr>
          <p:nvPr>
            <p:ph type="title" idx="4294967295"/>
          </p:nvPr>
        </p:nvSpPr>
        <p:spPr>
          <a:xfrm>
            <a:off x="406397" y="493300"/>
            <a:ext cx="8331200" cy="573087"/>
          </a:xfrm>
          <a:prstGeom prst="rect">
            <a:avLst/>
          </a:prstGeom>
        </p:spPr>
        <p:txBody>
          <a:bodyPr spcFirstLastPara="1" wrap="square" lIns="91425" tIns="91425" rIns="91425" bIns="91425" anchor="t" anchorCtr="0">
            <a:noAutofit/>
          </a:bodyPr>
          <a:lstStyle/>
          <a:p>
            <a:pPr lvl="0" algn="ctr"/>
            <a:r>
              <a:rPr lang="vi-VN">
                <a:solidFill>
                  <a:schemeClr val="tx1"/>
                </a:solidFill>
                <a:latin typeface="Segoe UI Black" panose="020B0A02040204020203" pitchFamily="34" charset="0"/>
                <a:ea typeface="Segoe UI Black" panose="020B0A02040204020203" pitchFamily="34" charset="0"/>
              </a:rPr>
              <a:t>CÁC BƯỚC TIẾN HÀNH</a:t>
            </a:r>
            <a:endParaRPr lang="en-US">
              <a:solidFill>
                <a:schemeClr val="tx1"/>
              </a:solidFill>
              <a:latin typeface="Segoe UI Black" panose="020B0A02040204020203" pitchFamily="34" charset="0"/>
              <a:ea typeface="Segoe UI Black" panose="020B0A02040204020203" pitchFamily="34" charset="0"/>
            </a:endParaRPr>
          </a:p>
        </p:txBody>
      </p:sp>
      <p:pic>
        <p:nvPicPr>
          <p:cNvPr id="3" name="Picture 2">
            <a:extLst>
              <a:ext uri="{FF2B5EF4-FFF2-40B4-BE49-F238E27FC236}">
                <a16:creationId xmlns:a16="http://schemas.microsoft.com/office/drawing/2014/main" id="{F5EFBF6F-B90F-D4BF-4DAE-3DC722F30B63}"/>
              </a:ext>
            </a:extLst>
          </p:cNvPr>
          <p:cNvPicPr>
            <a:picLocks noChangeAspect="1"/>
          </p:cNvPicPr>
          <p:nvPr/>
        </p:nvPicPr>
        <p:blipFill>
          <a:blip r:embed="rId3"/>
          <a:stretch>
            <a:fillRect/>
          </a:stretch>
        </p:blipFill>
        <p:spPr>
          <a:xfrm>
            <a:off x="1132867" y="1622483"/>
            <a:ext cx="6878263" cy="2741173"/>
          </a:xfrm>
          <a:prstGeom prst="rect">
            <a:avLst/>
          </a:prstGeom>
        </p:spPr>
      </p:pic>
      <p:pic>
        <p:nvPicPr>
          <p:cNvPr id="4" name="Picture 3">
            <a:extLst>
              <a:ext uri="{FF2B5EF4-FFF2-40B4-BE49-F238E27FC236}">
                <a16:creationId xmlns:a16="http://schemas.microsoft.com/office/drawing/2014/main" id="{D057C57E-D5BE-2DF7-8146-1A99B0A1A696}"/>
              </a:ext>
            </a:extLst>
          </p:cNvPr>
          <p:cNvPicPr>
            <a:picLocks noChangeAspect="1"/>
          </p:cNvPicPr>
          <p:nvPr/>
        </p:nvPicPr>
        <p:blipFill>
          <a:blip r:embed="rId4"/>
          <a:stretch>
            <a:fillRect/>
          </a:stretch>
        </p:blipFill>
        <p:spPr>
          <a:xfrm>
            <a:off x="1004094" y="1537676"/>
            <a:ext cx="7135807" cy="2910785"/>
          </a:xfrm>
          <a:prstGeom prst="rect">
            <a:avLst/>
          </a:prstGeom>
        </p:spPr>
      </p:pic>
    </p:spTree>
    <p:extLst>
      <p:ext uri="{BB962C8B-B14F-4D97-AF65-F5344CB8AC3E}">
        <p14:creationId xmlns:p14="http://schemas.microsoft.com/office/powerpoint/2010/main" val="140189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0"/>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a:solidFill>
                  <a:schemeClr val="bg1"/>
                </a:solidFill>
                <a:latin typeface="Segoe UI Black" panose="020B0A02040204020203" pitchFamily="34" charset="0"/>
                <a:ea typeface="Segoe UI Black" panose="020B0A02040204020203" pitchFamily="34" charset="0"/>
              </a:rPr>
              <a:t>MỞ ĐẦU</a:t>
            </a:r>
            <a:endParaRPr sz="3200">
              <a:solidFill>
                <a:schemeClr val="bg1"/>
              </a:solidFill>
              <a:latin typeface="Segoe UI Black" panose="020B0A02040204020203" pitchFamily="34" charset="0"/>
              <a:ea typeface="Segoe UI Black" panose="020B0A02040204020203" pitchFamily="34" charset="0"/>
            </a:endParaRPr>
          </a:p>
        </p:txBody>
      </p:sp>
      <p:sp>
        <p:nvSpPr>
          <p:cNvPr id="268" name="Google Shape;268;p30"/>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nvGrpSpPr>
          <p:cNvPr id="269" name="Google Shape;269;p30"/>
          <p:cNvGrpSpPr/>
          <p:nvPr/>
        </p:nvGrpSpPr>
        <p:grpSpPr>
          <a:xfrm>
            <a:off x="7526973" y="530839"/>
            <a:ext cx="897018" cy="324596"/>
            <a:chOff x="7526973" y="530839"/>
            <a:chExt cx="897018" cy="324596"/>
          </a:xfrm>
          <a:solidFill>
            <a:schemeClr val="bg1"/>
          </a:solidFill>
        </p:grpSpPr>
        <p:grpSp>
          <p:nvGrpSpPr>
            <p:cNvPr id="270" name="Google Shape;270;p30"/>
            <p:cNvGrpSpPr/>
            <p:nvPr/>
          </p:nvGrpSpPr>
          <p:grpSpPr>
            <a:xfrm>
              <a:off x="7526973" y="530839"/>
              <a:ext cx="332201" cy="324420"/>
              <a:chOff x="3380213" y="4209475"/>
              <a:chExt cx="403450" cy="394000"/>
            </a:xfrm>
            <a:grpFill/>
          </p:grpSpPr>
          <p:sp>
            <p:nvSpPr>
              <p:cNvPr id="271" name="Google Shape;271;p30"/>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72" name="Google Shape;272;p30"/>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273" name="Google Shape;273;p30"/>
            <p:cNvGrpSpPr/>
            <p:nvPr/>
          </p:nvGrpSpPr>
          <p:grpSpPr>
            <a:xfrm>
              <a:off x="8054864" y="531011"/>
              <a:ext cx="369126" cy="324424"/>
              <a:chOff x="4467200" y="877100"/>
              <a:chExt cx="481825" cy="423475"/>
            </a:xfrm>
            <a:grpFill/>
          </p:grpSpPr>
          <p:sp>
            <p:nvSpPr>
              <p:cNvPr id="274" name="Google Shape;274;p3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n-lt"/>
                </a:endParaRPr>
              </a:p>
            </p:txBody>
          </p:sp>
          <p:sp>
            <p:nvSpPr>
              <p:cNvPr id="275" name="Google Shape;275;p3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n-lt"/>
                </a:endParaRPr>
              </a:p>
            </p:txBody>
          </p:sp>
          <p:sp>
            <p:nvSpPr>
              <p:cNvPr id="276" name="Google Shape;276;p3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n-lt"/>
                </a:endParaRPr>
              </a:p>
            </p:txBody>
          </p:sp>
          <p:sp>
            <p:nvSpPr>
              <p:cNvPr id="277" name="Google Shape;277;p3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mn-lt"/>
                </a:endParaRPr>
              </a:p>
            </p:txBody>
          </p:sp>
        </p:grpSp>
      </p:grpSp>
      <p:grpSp>
        <p:nvGrpSpPr>
          <p:cNvPr id="2" name="Google Shape;238;p29">
            <a:extLst>
              <a:ext uri="{FF2B5EF4-FFF2-40B4-BE49-F238E27FC236}">
                <a16:creationId xmlns:a16="http://schemas.microsoft.com/office/drawing/2014/main" id="{D0C6C029-4097-7438-A379-E3A16E55AD6F}"/>
              </a:ext>
            </a:extLst>
          </p:cNvPr>
          <p:cNvGrpSpPr/>
          <p:nvPr/>
        </p:nvGrpSpPr>
        <p:grpSpPr>
          <a:xfrm>
            <a:off x="7941559" y="4753909"/>
            <a:ext cx="332212" cy="332592"/>
            <a:chOff x="6674938" y="1490925"/>
            <a:chExt cx="393850" cy="394300"/>
          </a:xfrm>
          <a:solidFill>
            <a:schemeClr val="bg1"/>
          </a:solidFill>
        </p:grpSpPr>
        <p:sp>
          <p:nvSpPr>
            <p:cNvPr id="3" name="Google Shape;239;p29">
              <a:extLst>
                <a:ext uri="{FF2B5EF4-FFF2-40B4-BE49-F238E27FC236}">
                  <a16:creationId xmlns:a16="http://schemas.microsoft.com/office/drawing/2014/main" id="{0229FAE8-3FC3-C549-E66A-8EAF69BAC3BB}"/>
                </a:ext>
              </a:extLst>
            </p:cNvPr>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4" name="Google Shape;240;p29">
              <a:extLst>
                <a:ext uri="{FF2B5EF4-FFF2-40B4-BE49-F238E27FC236}">
                  <a16:creationId xmlns:a16="http://schemas.microsoft.com/office/drawing/2014/main" id="{A25BCB2D-F445-824B-611E-5336EFD161C0}"/>
                </a:ext>
              </a:extLst>
            </p:cNvPr>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5" name="Google Shape;241;p29">
              <a:extLst>
                <a:ext uri="{FF2B5EF4-FFF2-40B4-BE49-F238E27FC236}">
                  <a16:creationId xmlns:a16="http://schemas.microsoft.com/office/drawing/2014/main" id="{BED9D453-E13D-6871-B258-FD200A24122A}"/>
                </a:ext>
              </a:extLst>
            </p:cNvPr>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6" name="Google Shape;242;p29">
              <a:extLst>
                <a:ext uri="{FF2B5EF4-FFF2-40B4-BE49-F238E27FC236}">
                  <a16:creationId xmlns:a16="http://schemas.microsoft.com/office/drawing/2014/main" id="{C21B9F1D-80E2-12C5-54FE-1E5111BC92E9}"/>
                </a:ext>
              </a:extLst>
            </p:cNvPr>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7" name="Google Shape;243;p29">
              <a:extLst>
                <a:ext uri="{FF2B5EF4-FFF2-40B4-BE49-F238E27FC236}">
                  <a16:creationId xmlns:a16="http://schemas.microsoft.com/office/drawing/2014/main" id="{0C7CA83F-A9DE-FC9F-C03B-7E78108234E8}"/>
                </a:ext>
              </a:extLst>
            </p:cNvPr>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8" name="Google Shape;244;p29">
              <a:extLst>
                <a:ext uri="{FF2B5EF4-FFF2-40B4-BE49-F238E27FC236}">
                  <a16:creationId xmlns:a16="http://schemas.microsoft.com/office/drawing/2014/main" id="{BAD52116-CAE0-1017-6B95-B07D07529173}"/>
                </a:ext>
              </a:extLst>
            </p:cNvPr>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9" name="Google Shape;245;p29">
              <a:extLst>
                <a:ext uri="{FF2B5EF4-FFF2-40B4-BE49-F238E27FC236}">
                  <a16:creationId xmlns:a16="http://schemas.microsoft.com/office/drawing/2014/main" id="{B8D7B573-1EC4-13F2-A982-BFE4FAB7819C}"/>
                </a:ext>
              </a:extLst>
            </p:cNvPr>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nvGrpSpPr>
          <p:cNvPr id="10" name="Google Shape;246;p29">
            <a:extLst>
              <a:ext uri="{FF2B5EF4-FFF2-40B4-BE49-F238E27FC236}">
                <a16:creationId xmlns:a16="http://schemas.microsoft.com/office/drawing/2014/main" id="{EB755183-6103-E1F0-756C-63EDEE8AE427}"/>
              </a:ext>
            </a:extLst>
          </p:cNvPr>
          <p:cNvGrpSpPr/>
          <p:nvPr/>
        </p:nvGrpSpPr>
        <p:grpSpPr>
          <a:xfrm>
            <a:off x="7382033" y="4756018"/>
            <a:ext cx="332239" cy="328589"/>
            <a:chOff x="3385438" y="2850425"/>
            <a:chExt cx="398225" cy="393850"/>
          </a:xfrm>
          <a:solidFill>
            <a:schemeClr val="bg1"/>
          </a:solidFill>
        </p:grpSpPr>
        <p:sp>
          <p:nvSpPr>
            <p:cNvPr id="11" name="Google Shape;247;p29">
              <a:extLst>
                <a:ext uri="{FF2B5EF4-FFF2-40B4-BE49-F238E27FC236}">
                  <a16:creationId xmlns:a16="http://schemas.microsoft.com/office/drawing/2014/main" id="{1C58E98D-EFF0-1AC2-2753-A2717BA366FE}"/>
                </a:ext>
              </a:extLst>
            </p:cNvPr>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2" name="Google Shape;248;p29">
              <a:extLst>
                <a:ext uri="{FF2B5EF4-FFF2-40B4-BE49-F238E27FC236}">
                  <a16:creationId xmlns:a16="http://schemas.microsoft.com/office/drawing/2014/main" id="{21BE171E-386E-088A-B248-B111C11EEC3A}"/>
                </a:ext>
              </a:extLst>
            </p:cNvPr>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3" name="Google Shape;249;p29">
              <a:extLst>
                <a:ext uri="{FF2B5EF4-FFF2-40B4-BE49-F238E27FC236}">
                  <a16:creationId xmlns:a16="http://schemas.microsoft.com/office/drawing/2014/main" id="{6C279205-C8DE-8AA2-896A-C0DB04436468}"/>
                </a:ext>
              </a:extLst>
            </p:cNvPr>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4" name="Google Shape;250;p29">
              <a:extLst>
                <a:ext uri="{FF2B5EF4-FFF2-40B4-BE49-F238E27FC236}">
                  <a16:creationId xmlns:a16="http://schemas.microsoft.com/office/drawing/2014/main" id="{D6DE57BF-2C06-4CD9-CA38-E4E27C92805F}"/>
                </a:ext>
              </a:extLst>
            </p:cNvPr>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5" name="Google Shape;261;p29">
            <a:extLst>
              <a:ext uri="{FF2B5EF4-FFF2-40B4-BE49-F238E27FC236}">
                <a16:creationId xmlns:a16="http://schemas.microsoft.com/office/drawing/2014/main" id="{F6F44547-1885-4059-A3BC-49408CE45EC4}"/>
              </a:ext>
            </a:extLst>
          </p:cNvPr>
          <p:cNvSpPr txBox="1"/>
          <p:nvPr/>
        </p:nvSpPr>
        <p:spPr>
          <a:xfrm>
            <a:off x="472663" y="4650807"/>
            <a:ext cx="3409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2000" b="1">
                <a:solidFill>
                  <a:schemeClr val="bg1"/>
                </a:solidFill>
                <a:latin typeface="+mn-lt"/>
                <a:ea typeface="Lexend Deca"/>
                <a:cs typeface="Lexend Deca"/>
                <a:sym typeface="Lexend Deca"/>
              </a:rPr>
              <a:t>NHÓM 4 - 08TTMT</a:t>
            </a:r>
            <a:endParaRPr sz="2000" b="1">
              <a:solidFill>
                <a:schemeClr val="bg1"/>
              </a:solidFill>
              <a:latin typeface="+mn-lt"/>
              <a:ea typeface="Lexend Deca"/>
              <a:cs typeface="Lexend Deca"/>
              <a:sym typeface="Lexend Deca"/>
            </a:endParaRPr>
          </a:p>
        </p:txBody>
      </p:sp>
      <p:pic>
        <p:nvPicPr>
          <p:cNvPr id="3074" name="Picture 2" descr="Cách liên lạc với khách hàng lâu ngày chưa liên lạc">
            <a:extLst>
              <a:ext uri="{FF2B5EF4-FFF2-40B4-BE49-F238E27FC236}">
                <a16:creationId xmlns:a16="http://schemas.microsoft.com/office/drawing/2014/main" id="{4C46DEA7-29E5-D93A-2366-97700AA759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97" r="44854"/>
          <a:stretch/>
        </p:blipFill>
        <p:spPr bwMode="auto">
          <a:xfrm>
            <a:off x="164372" y="1197586"/>
            <a:ext cx="2076138" cy="28996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ách giữ liên lạc với những người thân yêu của bạn bằng AnyDesk – Iworld  Express – Tin công nghệ, đánh giá, giới thiệu phần mềm">
            <a:extLst>
              <a:ext uri="{FF2B5EF4-FFF2-40B4-BE49-F238E27FC236}">
                <a16:creationId xmlns:a16="http://schemas.microsoft.com/office/drawing/2014/main" id="{D4C1B150-DAF4-23A9-945A-D34D45A0F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459" y="1103747"/>
            <a:ext cx="3629598" cy="15495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7AE58A8-6B84-AB74-6E6F-8DBFE72D9651}"/>
              </a:ext>
            </a:extLst>
          </p:cNvPr>
          <p:cNvPicPr>
            <a:picLocks noChangeAspect="1"/>
          </p:cNvPicPr>
          <p:nvPr/>
        </p:nvPicPr>
        <p:blipFill>
          <a:blip r:embed="rId5"/>
          <a:stretch>
            <a:fillRect/>
          </a:stretch>
        </p:blipFill>
        <p:spPr>
          <a:xfrm>
            <a:off x="2381457" y="2771573"/>
            <a:ext cx="3629598" cy="1731909"/>
          </a:xfrm>
          <a:prstGeom prst="rect">
            <a:avLst/>
          </a:prstGeom>
        </p:spPr>
      </p:pic>
      <p:pic>
        <p:nvPicPr>
          <p:cNvPr id="3084" name="Picture 12" descr="Cách xây dựng quy trình chăm sóc khách hàng chuẩn, chuyên nghiệp">
            <a:extLst>
              <a:ext uri="{FF2B5EF4-FFF2-40B4-BE49-F238E27FC236}">
                <a16:creationId xmlns:a16="http://schemas.microsoft.com/office/drawing/2014/main" id="{1027605D-4550-F747-AE20-F2B0EAF87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359" y="1059839"/>
            <a:ext cx="3118510" cy="199681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Dịch vụ chăm sóc khách hàng: Khái niệm và tầm quan trọng">
            <a:extLst>
              <a:ext uri="{FF2B5EF4-FFF2-40B4-BE49-F238E27FC236}">
                <a16:creationId xmlns:a16="http://schemas.microsoft.com/office/drawing/2014/main" id="{06047133-70CE-D11B-BCED-EB8CE108FC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1924" y="2800882"/>
            <a:ext cx="3086945" cy="170259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17E5DAC1-1EB4-2632-106F-1E51D71254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8706" y="388499"/>
            <a:ext cx="609101" cy="609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bg1"/>
          </a:fgClr>
          <a:bgClr>
            <a:schemeClr val="bg1"/>
          </a:bgClr>
        </a:pattFill>
        <a:effectLst/>
      </p:bgPr>
    </p:bg>
    <p:spTree>
      <p:nvGrpSpPr>
        <p:cNvPr id="1" name="Shape 589"/>
        <p:cNvGrpSpPr/>
        <p:nvPr/>
      </p:nvGrpSpPr>
      <p:grpSpPr>
        <a:xfrm>
          <a:off x="0" y="0"/>
          <a:ext cx="0" cy="0"/>
          <a:chOff x="0" y="0"/>
          <a:chExt cx="0" cy="0"/>
        </a:xfrm>
      </p:grpSpPr>
      <p:sp>
        <p:nvSpPr>
          <p:cNvPr id="590" name="Google Shape;590;p39"/>
          <p:cNvSpPr txBox="1">
            <a:spLocks noGrp="1"/>
          </p:cNvSpPr>
          <p:nvPr>
            <p:ph type="title" idx="4294967295"/>
          </p:nvPr>
        </p:nvSpPr>
        <p:spPr>
          <a:xfrm>
            <a:off x="406400" y="388938"/>
            <a:ext cx="8331200" cy="573087"/>
          </a:xfrm>
          <a:prstGeom prst="rect">
            <a:avLst/>
          </a:prstGeom>
        </p:spPr>
        <p:txBody>
          <a:bodyPr spcFirstLastPara="1" wrap="square" lIns="91425" tIns="91425" rIns="91425" bIns="91425" anchor="t" anchorCtr="0">
            <a:noAutofit/>
          </a:bodyPr>
          <a:lstStyle/>
          <a:p>
            <a:pPr lvl="0" algn="ctr"/>
            <a:r>
              <a:rPr lang="vi-VN">
                <a:solidFill>
                  <a:schemeClr val="tx1"/>
                </a:solidFill>
                <a:latin typeface="Segoe UI Black" panose="020B0A02040204020203" pitchFamily="34" charset="0"/>
                <a:ea typeface="Segoe UI Black" panose="020B0A02040204020203" pitchFamily="34" charset="0"/>
              </a:rPr>
              <a:t>CÁC BƯỚC TIẾN HÀNH</a:t>
            </a:r>
            <a:endParaRPr lang="en-US">
              <a:solidFill>
                <a:schemeClr val="tx1"/>
              </a:solidFill>
              <a:latin typeface="Segoe UI Black" panose="020B0A02040204020203" pitchFamily="34" charset="0"/>
              <a:ea typeface="Segoe UI Black" panose="020B0A02040204020203" pitchFamily="34" charset="0"/>
            </a:endParaRPr>
          </a:p>
        </p:txBody>
      </p:sp>
      <p:pic>
        <p:nvPicPr>
          <p:cNvPr id="2" name="Picture 1">
            <a:extLst>
              <a:ext uri="{FF2B5EF4-FFF2-40B4-BE49-F238E27FC236}">
                <a16:creationId xmlns:a16="http://schemas.microsoft.com/office/drawing/2014/main" id="{BFA56A39-5A67-D4ED-D39D-42CCEFF5042F}"/>
              </a:ext>
            </a:extLst>
          </p:cNvPr>
          <p:cNvPicPr>
            <a:picLocks noChangeAspect="1"/>
          </p:cNvPicPr>
          <p:nvPr/>
        </p:nvPicPr>
        <p:blipFill>
          <a:blip r:embed="rId3"/>
          <a:stretch>
            <a:fillRect/>
          </a:stretch>
        </p:blipFill>
        <p:spPr>
          <a:xfrm>
            <a:off x="1544933" y="1169169"/>
            <a:ext cx="2394894" cy="3585393"/>
          </a:xfrm>
          <a:prstGeom prst="rect">
            <a:avLst/>
          </a:prstGeom>
        </p:spPr>
      </p:pic>
      <p:pic>
        <p:nvPicPr>
          <p:cNvPr id="5" name="Picture 4">
            <a:extLst>
              <a:ext uri="{FF2B5EF4-FFF2-40B4-BE49-F238E27FC236}">
                <a16:creationId xmlns:a16="http://schemas.microsoft.com/office/drawing/2014/main" id="{6BB64565-4A61-D878-CACD-8261ED4F8253}"/>
              </a:ext>
            </a:extLst>
          </p:cNvPr>
          <p:cNvPicPr>
            <a:picLocks noChangeAspect="1"/>
          </p:cNvPicPr>
          <p:nvPr/>
        </p:nvPicPr>
        <p:blipFill>
          <a:blip r:embed="rId4"/>
          <a:stretch>
            <a:fillRect/>
          </a:stretch>
        </p:blipFill>
        <p:spPr>
          <a:xfrm>
            <a:off x="5123150" y="1112239"/>
            <a:ext cx="2394894" cy="3642323"/>
          </a:xfrm>
          <a:prstGeom prst="rect">
            <a:avLst/>
          </a:prstGeom>
        </p:spPr>
      </p:pic>
    </p:spTree>
    <p:extLst>
      <p:ext uri="{BB962C8B-B14F-4D97-AF65-F5344CB8AC3E}">
        <p14:creationId xmlns:p14="http://schemas.microsoft.com/office/powerpoint/2010/main" val="2815051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bg1"/>
          </a:fgClr>
          <a:bgClr>
            <a:schemeClr val="bg1"/>
          </a:bgClr>
        </a:pattFill>
        <a:effectLst/>
      </p:bgPr>
    </p:bg>
    <p:spTree>
      <p:nvGrpSpPr>
        <p:cNvPr id="1" name="Shape 589"/>
        <p:cNvGrpSpPr/>
        <p:nvPr/>
      </p:nvGrpSpPr>
      <p:grpSpPr>
        <a:xfrm>
          <a:off x="0" y="0"/>
          <a:ext cx="0" cy="0"/>
          <a:chOff x="0" y="0"/>
          <a:chExt cx="0" cy="0"/>
        </a:xfrm>
      </p:grpSpPr>
      <p:sp>
        <p:nvSpPr>
          <p:cNvPr id="590" name="Google Shape;590;p39"/>
          <p:cNvSpPr txBox="1">
            <a:spLocks noGrp="1"/>
          </p:cNvSpPr>
          <p:nvPr>
            <p:ph type="title" idx="4294967295"/>
          </p:nvPr>
        </p:nvSpPr>
        <p:spPr>
          <a:xfrm>
            <a:off x="406400" y="298997"/>
            <a:ext cx="8331200" cy="573087"/>
          </a:xfrm>
          <a:prstGeom prst="rect">
            <a:avLst/>
          </a:prstGeom>
        </p:spPr>
        <p:txBody>
          <a:bodyPr spcFirstLastPara="1" wrap="square" lIns="91425" tIns="91425" rIns="91425" bIns="91425" anchor="t" anchorCtr="0">
            <a:noAutofit/>
          </a:bodyPr>
          <a:lstStyle/>
          <a:p>
            <a:pPr lvl="0" algn="ctr"/>
            <a:r>
              <a:rPr lang="vi-VN">
                <a:solidFill>
                  <a:schemeClr val="tx1"/>
                </a:solidFill>
                <a:latin typeface="Segoe UI Black" panose="020B0A02040204020203" pitchFamily="34" charset="0"/>
                <a:ea typeface="Segoe UI Black" panose="020B0A02040204020203" pitchFamily="34" charset="0"/>
              </a:rPr>
              <a:t>CÁC BƯỚC TIẾN HÀNH</a:t>
            </a:r>
            <a:endParaRPr lang="en-US">
              <a:solidFill>
                <a:schemeClr val="tx1"/>
              </a:solidFill>
              <a:latin typeface="Segoe UI Black" panose="020B0A02040204020203" pitchFamily="34" charset="0"/>
              <a:ea typeface="Segoe UI Black" panose="020B0A02040204020203" pitchFamily="34" charset="0"/>
            </a:endParaRPr>
          </a:p>
        </p:txBody>
      </p:sp>
      <p:pic>
        <p:nvPicPr>
          <p:cNvPr id="3" name="Picture 2">
            <a:extLst>
              <a:ext uri="{FF2B5EF4-FFF2-40B4-BE49-F238E27FC236}">
                <a16:creationId xmlns:a16="http://schemas.microsoft.com/office/drawing/2014/main" id="{6B5D5243-4C79-96C1-BC1B-6C788BAE7E6E}"/>
              </a:ext>
            </a:extLst>
          </p:cNvPr>
          <p:cNvPicPr>
            <a:picLocks noChangeAspect="1"/>
          </p:cNvPicPr>
          <p:nvPr/>
        </p:nvPicPr>
        <p:blipFill>
          <a:blip r:embed="rId3"/>
          <a:stretch>
            <a:fillRect/>
          </a:stretch>
        </p:blipFill>
        <p:spPr>
          <a:xfrm>
            <a:off x="1338283" y="954530"/>
            <a:ext cx="2731624" cy="3969784"/>
          </a:xfrm>
          <a:prstGeom prst="rect">
            <a:avLst/>
          </a:prstGeom>
        </p:spPr>
      </p:pic>
      <p:pic>
        <p:nvPicPr>
          <p:cNvPr id="4" name="Picture 3">
            <a:extLst>
              <a:ext uri="{FF2B5EF4-FFF2-40B4-BE49-F238E27FC236}">
                <a16:creationId xmlns:a16="http://schemas.microsoft.com/office/drawing/2014/main" id="{CCFEA740-4B24-C5F0-A31D-961ABB72CC93}"/>
              </a:ext>
            </a:extLst>
          </p:cNvPr>
          <p:cNvPicPr>
            <a:picLocks noChangeAspect="1"/>
          </p:cNvPicPr>
          <p:nvPr/>
        </p:nvPicPr>
        <p:blipFill>
          <a:blip r:embed="rId4"/>
          <a:stretch>
            <a:fillRect/>
          </a:stretch>
        </p:blipFill>
        <p:spPr>
          <a:xfrm>
            <a:off x="5001790" y="872084"/>
            <a:ext cx="2881677" cy="3969784"/>
          </a:xfrm>
          <a:prstGeom prst="rect">
            <a:avLst/>
          </a:prstGeom>
        </p:spPr>
      </p:pic>
    </p:spTree>
    <p:extLst>
      <p:ext uri="{BB962C8B-B14F-4D97-AF65-F5344CB8AC3E}">
        <p14:creationId xmlns:p14="http://schemas.microsoft.com/office/powerpoint/2010/main" val="15144090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9"/>
          <p:cNvSpPr txBox="1">
            <a:spLocks noGrp="1"/>
          </p:cNvSpPr>
          <p:nvPr>
            <p:ph type="title"/>
          </p:nvPr>
        </p:nvSpPr>
        <p:spPr>
          <a:xfrm>
            <a:off x="406288" y="389297"/>
            <a:ext cx="8331424" cy="572700"/>
          </a:xfrm>
          <a:prstGeom prst="rect">
            <a:avLst/>
          </a:prstGeom>
        </p:spPr>
        <p:txBody>
          <a:bodyPr spcFirstLastPara="1" wrap="square" lIns="91425" tIns="91425" rIns="91425" bIns="91425" anchor="t" anchorCtr="0">
            <a:noAutofit/>
          </a:bodyPr>
          <a:lstStyle/>
          <a:p>
            <a:pPr lvl="0" algn="ctr"/>
            <a:r>
              <a:rPr lang="vi-VN">
                <a:solidFill>
                  <a:schemeClr val="tx1"/>
                </a:solidFill>
                <a:latin typeface="Segoe UI Black" panose="020B0A02040204020203" pitchFamily="34" charset="0"/>
                <a:ea typeface="Segoe UI Black" panose="020B0A02040204020203" pitchFamily="34" charset="0"/>
              </a:rPr>
              <a:t>CÂU HỎI</a:t>
            </a:r>
            <a:endParaRPr lang="en-US">
              <a:solidFill>
                <a:schemeClr val="tx1"/>
              </a:solidFill>
              <a:latin typeface="Segoe UI Black" panose="020B0A02040204020203" pitchFamily="34" charset="0"/>
              <a:ea typeface="Segoe UI Black" panose="020B0A02040204020203" pitchFamily="34" charset="0"/>
            </a:endParaRPr>
          </a:p>
        </p:txBody>
      </p:sp>
      <p:sp>
        <p:nvSpPr>
          <p:cNvPr id="3" name="TextBox 2">
            <a:extLst>
              <a:ext uri="{FF2B5EF4-FFF2-40B4-BE49-F238E27FC236}">
                <a16:creationId xmlns:a16="http://schemas.microsoft.com/office/drawing/2014/main" id="{9F04C329-DC5C-747C-732B-B522DB3F381D}"/>
              </a:ext>
            </a:extLst>
          </p:cNvPr>
          <p:cNvSpPr txBox="1"/>
          <p:nvPr/>
        </p:nvSpPr>
        <p:spPr>
          <a:xfrm>
            <a:off x="498298" y="1234097"/>
            <a:ext cx="8147403" cy="1858457"/>
          </a:xfrm>
          <a:prstGeom prst="rect">
            <a:avLst/>
          </a:prstGeom>
          <a:noFill/>
        </p:spPr>
        <p:txBody>
          <a:bodyPr wrap="square">
            <a:spAutoFit/>
          </a:bodyPr>
          <a:lstStyle/>
          <a:p>
            <a:pPr algn="just">
              <a:lnSpc>
                <a:spcPct val="150000"/>
              </a:lnSpc>
              <a:spcBef>
                <a:spcPts val="300"/>
              </a:spcBef>
              <a:spcAft>
                <a:spcPts val="300"/>
              </a:spcAft>
            </a:pPr>
            <a:r>
              <a:rPr lang="vi-VN" sz="1800" kern="100">
                <a:effectLst/>
                <a:latin typeface="Times New Roman" panose="02020603050405020304" pitchFamily="18" charset="0"/>
                <a:ea typeface="Calibri" panose="020F0502020204030204" pitchFamily="34" charset="0"/>
              </a:rPr>
              <a:t>1. So sánh SQLite với Firebase? Hiện nay HQTCSDL nào được sử dụng nhiều hơn, vì sao? </a:t>
            </a:r>
            <a:r>
              <a:rPr lang="vi-VN" sz="1800" b="1" kern="100">
                <a:effectLst/>
                <a:latin typeface="Times New Roman" panose="02020603050405020304" pitchFamily="18" charset="0"/>
                <a:ea typeface="Calibri" panose="020F0502020204030204" pitchFamily="34" charset="0"/>
              </a:rPr>
              <a:t>(Nhóm 1)</a:t>
            </a:r>
            <a:endParaRPr lang="en-US" sz="1800" b="1" kern="100">
              <a:effectLst/>
              <a:latin typeface="Times New Roman" panose="02020603050405020304" pitchFamily="18" charset="0"/>
              <a:ea typeface="Calibri" panose="020F0502020204030204" pitchFamily="34" charset="0"/>
            </a:endParaRPr>
          </a:p>
          <a:p>
            <a:pPr algn="just">
              <a:lnSpc>
                <a:spcPct val="150000"/>
              </a:lnSpc>
              <a:spcBef>
                <a:spcPts val="300"/>
              </a:spcBef>
              <a:spcAft>
                <a:spcPts val="300"/>
              </a:spcAft>
            </a:pPr>
            <a:r>
              <a:rPr lang="vi-VN" sz="1800" kern="100">
                <a:effectLst/>
                <a:latin typeface="Times New Roman" panose="02020603050405020304" pitchFamily="18" charset="0"/>
                <a:ea typeface="Calibri" panose="020F0502020204030204" pitchFamily="34" charset="0"/>
              </a:rPr>
              <a:t>2. SQLite nên sử dụng khi nào?  Không nên sử dụng khi nào? </a:t>
            </a:r>
            <a:r>
              <a:rPr lang="vi-VN" sz="1800" b="1" kern="100">
                <a:effectLst/>
                <a:latin typeface="Times New Roman" panose="02020603050405020304" pitchFamily="18" charset="0"/>
                <a:ea typeface="Calibri" panose="020F0502020204030204" pitchFamily="34" charset="0"/>
              </a:rPr>
              <a:t>(Nhóm 2)</a:t>
            </a:r>
            <a:endParaRPr lang="en-US" sz="1800" b="1" kern="100">
              <a:effectLst/>
              <a:latin typeface="Times New Roman" panose="02020603050405020304" pitchFamily="18" charset="0"/>
              <a:ea typeface="Calibri" panose="020F0502020204030204" pitchFamily="34" charset="0"/>
            </a:endParaRPr>
          </a:p>
          <a:p>
            <a:pPr algn="just">
              <a:lnSpc>
                <a:spcPct val="150000"/>
              </a:lnSpc>
              <a:spcBef>
                <a:spcPts val="300"/>
              </a:spcBef>
              <a:spcAft>
                <a:spcPts val="300"/>
              </a:spcAft>
            </a:pPr>
            <a:r>
              <a:rPr lang="vi-VN" sz="1800" kern="100">
                <a:effectLst/>
                <a:latin typeface="Times New Roman" panose="02020603050405020304" pitchFamily="18" charset="0"/>
                <a:ea typeface="Calibri" panose="020F0502020204030204" pitchFamily="34" charset="0"/>
              </a:rPr>
              <a:t>3. Firebase nên sử dụng khi nào? Không nên sử dụng khi nào? </a:t>
            </a:r>
            <a:r>
              <a:rPr lang="vi-VN" sz="1800" b="1" kern="100">
                <a:effectLst/>
                <a:latin typeface="Times New Roman" panose="02020603050405020304" pitchFamily="18" charset="0"/>
                <a:ea typeface="Calibri" panose="020F0502020204030204" pitchFamily="34" charset="0"/>
              </a:rPr>
              <a:t>(Nhóm 3)</a:t>
            </a:r>
            <a:endParaRPr lang="en-US" sz="1800" b="1" kern="10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962977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pattFill prst="pct10">
          <a:fgClr>
            <a:schemeClr val="bg1"/>
          </a:fgClr>
          <a:bgClr>
            <a:schemeClr val="bg1"/>
          </a:bgClr>
        </a:pattFill>
        <a:effectLst/>
      </p:bgPr>
    </p:bg>
    <p:spTree>
      <p:nvGrpSpPr>
        <p:cNvPr id="1" name="Shape 589"/>
        <p:cNvGrpSpPr/>
        <p:nvPr/>
      </p:nvGrpSpPr>
      <p:grpSpPr>
        <a:xfrm>
          <a:off x="0" y="0"/>
          <a:ext cx="0" cy="0"/>
          <a:chOff x="0" y="0"/>
          <a:chExt cx="0" cy="0"/>
        </a:xfrm>
      </p:grpSpPr>
      <p:pic>
        <p:nvPicPr>
          <p:cNvPr id="2" name="Picture 2" descr="Animated Thanks For Watching GIF | GIFDB.com">
            <a:extLst>
              <a:ext uri="{FF2B5EF4-FFF2-40B4-BE49-F238E27FC236}">
                <a16:creationId xmlns:a16="http://schemas.microsoft.com/office/drawing/2014/main" id="{DA40E1D6-DFCA-56CB-5D3E-86B3A592B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0" cy="515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82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32"/>
          <p:cNvSpPr txBox="1">
            <a:spLocks noGrp="1"/>
          </p:cNvSpPr>
          <p:nvPr>
            <p:ph type="body" idx="1"/>
          </p:nvPr>
        </p:nvSpPr>
        <p:spPr>
          <a:xfrm>
            <a:off x="3162925" y="1097128"/>
            <a:ext cx="5853659" cy="3179400"/>
          </a:xfrm>
          <a:prstGeom prst="rect">
            <a:avLst/>
          </a:prstGeom>
        </p:spPr>
        <p:txBody>
          <a:bodyPr spcFirstLastPara="1" wrap="square" lIns="91425" tIns="91425" rIns="91425" bIns="91425" anchor="ctr" anchorCtr="0">
            <a:noAutofit/>
          </a:bodyPr>
          <a:lstStyle/>
          <a:p>
            <a:pPr marL="127000" indent="0" algn="just">
              <a:lnSpc>
                <a:spcPct val="150000"/>
              </a:lnSpc>
              <a:spcBef>
                <a:spcPts val="720"/>
              </a:spcBef>
              <a:spcAft>
                <a:spcPts val="720"/>
              </a:spcAft>
              <a:buNone/>
            </a:pPr>
            <a:r>
              <a:rPr lang="vi-VN" sz="1800">
                <a:solidFill>
                  <a:schemeClr val="tx1"/>
                </a:solidFill>
                <a:effectLst/>
                <a:latin typeface="+mn-lt"/>
                <a:ea typeface="Calibri" panose="020F0502020204030204" pitchFamily="34" charset="0"/>
              </a:rPr>
              <a:t>Là một thuật ngữ để chỉ các phần mềm hay phương thức điện toán được vận hành cùng nhau trên nhiều nền tảng. </a:t>
            </a:r>
          </a:p>
          <a:p>
            <a:pPr marL="127000" indent="0" algn="just">
              <a:lnSpc>
                <a:spcPct val="150000"/>
              </a:lnSpc>
              <a:spcBef>
                <a:spcPts val="720"/>
              </a:spcBef>
              <a:spcAft>
                <a:spcPts val="720"/>
              </a:spcAft>
              <a:buNone/>
            </a:pPr>
            <a:r>
              <a:rPr lang="vi-VN" sz="1800">
                <a:solidFill>
                  <a:schemeClr val="tx1"/>
                </a:solidFill>
                <a:effectLst/>
                <a:latin typeface="+mn-lt"/>
                <a:ea typeface="Calibri" panose="020F0502020204030204" pitchFamily="34" charset="0"/>
              </a:rPr>
              <a:t>Một phần mềm được gọi là đa nền tảng khi và chỉ khi nó có khả năng hoạt động trên nhiều hơn một hệ điều hành hay kiến trúc máy tính. </a:t>
            </a:r>
            <a:endParaRPr lang="en-US" sz="1800">
              <a:solidFill>
                <a:schemeClr val="tx1"/>
              </a:solidFill>
              <a:effectLst/>
              <a:latin typeface="+mn-lt"/>
              <a:ea typeface="Calibri" panose="020F0502020204030204" pitchFamily="34" charset="0"/>
            </a:endParaRPr>
          </a:p>
        </p:txBody>
      </p:sp>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2951455" y="359882"/>
            <a:ext cx="3409500"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TỔNG QUAN</a:t>
            </a:r>
            <a:endParaRPr sz="3200" b="1">
              <a:solidFill>
                <a:schemeClr val="bg1"/>
              </a:solidFill>
              <a:latin typeface="Segoe UI Black" panose="020B0A02040204020203" pitchFamily="34" charset="0"/>
              <a:ea typeface="Segoe UI Black" panose="020B0A02040204020203" pitchFamily="34" charset="0"/>
              <a:cs typeface="Lexend Deca"/>
              <a:sym typeface="Lexend Deca"/>
            </a:endParaRPr>
          </a:p>
        </p:txBody>
      </p:sp>
      <p:pic>
        <p:nvPicPr>
          <p:cNvPr id="4098" name="Picture 2" descr="Lập trình đa nền tảng là gì? 8 công cụ tốt nhất phát triển ứng dụng đa nền  tảng">
            <a:extLst>
              <a:ext uri="{FF2B5EF4-FFF2-40B4-BE49-F238E27FC236}">
                <a16:creationId xmlns:a16="http://schemas.microsoft.com/office/drawing/2014/main" id="{5892D809-E2CB-E4C6-5C34-2E3965270E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99" t="9845" r="25311" b="4188"/>
          <a:stretch/>
        </p:blipFill>
        <p:spPr bwMode="auto">
          <a:xfrm>
            <a:off x="1118706" y="391884"/>
            <a:ext cx="609501" cy="606724"/>
          </a:xfrm>
          <a:prstGeom prst="ellipse">
            <a:avLst/>
          </a:prstGeom>
          <a:noFill/>
          <a:extLst>
            <a:ext uri="{909E8E84-426E-40DD-AFC4-6F175D3DCCD1}">
              <a14:hiddenFill xmlns:a14="http://schemas.microsoft.com/office/drawing/2010/main">
                <a:solidFill>
                  <a:srgbClr val="FFFFFF"/>
                </a:solidFill>
              </a14:hiddenFill>
            </a:ext>
          </a:extLst>
        </p:spPr>
      </p:pic>
      <p:sp>
        <p:nvSpPr>
          <p:cNvPr id="2" name="Google Shape;261;p29">
            <a:extLst>
              <a:ext uri="{FF2B5EF4-FFF2-40B4-BE49-F238E27FC236}">
                <a16:creationId xmlns:a16="http://schemas.microsoft.com/office/drawing/2014/main" id="{72101BA2-914B-EADA-D324-790BD535AC29}"/>
              </a:ext>
            </a:extLst>
          </p:cNvPr>
          <p:cNvSpPr txBox="1"/>
          <p:nvPr/>
        </p:nvSpPr>
        <p:spPr>
          <a:xfrm>
            <a:off x="1049542" y="4480611"/>
            <a:ext cx="6572589" cy="6679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000" b="1">
                <a:solidFill>
                  <a:schemeClr val="tx1"/>
                </a:solidFill>
                <a:latin typeface="Segoe UI Black" panose="020B0A02040204020203" pitchFamily="34" charset="0"/>
                <a:ea typeface="Segoe UI Black" panose="020B0A02040204020203" pitchFamily="34" charset="0"/>
                <a:cs typeface="Lexend Deca"/>
                <a:sym typeface="Lexend Deca"/>
              </a:rPr>
              <a:t>ĐA NỀN TẢNG</a:t>
            </a:r>
            <a:endParaRPr sz="3000" b="1">
              <a:solidFill>
                <a:schemeClr val="tx1"/>
              </a:solidFill>
              <a:latin typeface="Segoe UI Black" panose="020B0A02040204020203" pitchFamily="34" charset="0"/>
              <a:ea typeface="Segoe UI Black" panose="020B0A02040204020203" pitchFamily="34" charset="0"/>
              <a:cs typeface="Lexend Deca"/>
              <a:sym typeface="Lexend Deca"/>
            </a:endParaRPr>
          </a:p>
        </p:txBody>
      </p:sp>
      <p:pic>
        <p:nvPicPr>
          <p:cNvPr id="4102" name="Picture 6" descr="Thiết kế ứng dụng di động đa nền tảng/ Thiết kế chuyên nghiệp tại Dakdesign">
            <a:extLst>
              <a:ext uri="{FF2B5EF4-FFF2-40B4-BE49-F238E27FC236}">
                <a16:creationId xmlns:a16="http://schemas.microsoft.com/office/drawing/2014/main" id="{2CF5B5FC-4694-F7F0-4ED5-2B2835E07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151" y="1572646"/>
            <a:ext cx="2878112" cy="2044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32"/>
          <p:cNvSpPr txBox="1">
            <a:spLocks noGrp="1"/>
          </p:cNvSpPr>
          <p:nvPr>
            <p:ph type="body" idx="1"/>
          </p:nvPr>
        </p:nvSpPr>
        <p:spPr>
          <a:xfrm>
            <a:off x="3327816" y="1044412"/>
            <a:ext cx="5688768" cy="3179400"/>
          </a:xfrm>
          <a:prstGeom prst="rect">
            <a:avLst/>
          </a:prstGeom>
        </p:spPr>
        <p:txBody>
          <a:bodyPr spcFirstLastPara="1" wrap="square" lIns="91425" tIns="91425" rIns="91425" bIns="91425" anchor="ctr" anchorCtr="0">
            <a:noAutofit/>
          </a:bodyPr>
          <a:lstStyle/>
          <a:p>
            <a:pPr marL="127000" indent="0" algn="just">
              <a:lnSpc>
                <a:spcPct val="150000"/>
              </a:lnSpc>
              <a:spcBef>
                <a:spcPts val="720"/>
              </a:spcBef>
              <a:spcAft>
                <a:spcPts val="720"/>
              </a:spcAft>
              <a:buNone/>
            </a:pPr>
            <a:r>
              <a:rPr lang="vi-VN" sz="1800">
                <a:solidFill>
                  <a:schemeClr val="tx1"/>
                </a:solidFill>
                <a:effectLst/>
                <a:latin typeface="+mn-lt"/>
                <a:ea typeface="Calibri" panose="020F0502020204030204" pitchFamily="34" charset="0"/>
              </a:rPr>
              <a:t>Là việc viết code để tạo ra các phần mềm, ứng dụng, hoặc chương trình hoạt động trên nhiều hệ điều hành hoặc nền tảng khác nhau</a:t>
            </a:r>
          </a:p>
          <a:p>
            <a:pPr marL="127000" indent="0" algn="just">
              <a:lnSpc>
                <a:spcPct val="150000"/>
              </a:lnSpc>
              <a:spcBef>
                <a:spcPts val="720"/>
              </a:spcBef>
              <a:spcAft>
                <a:spcPts val="720"/>
              </a:spcAft>
              <a:buNone/>
            </a:pPr>
            <a:r>
              <a:rPr lang="vi-VN" sz="1800">
                <a:solidFill>
                  <a:schemeClr val="tx1"/>
                </a:solidFill>
                <a:effectLst/>
                <a:latin typeface="+mn-lt"/>
                <a:ea typeface="Calibri" panose="020F0502020204030204" pitchFamily="34" charset="0"/>
              </a:rPr>
              <a:t>Nói cách khác, ứng dụng hoặc phần mềm đó được viết một lần và có thể chạy trên nhiều hệ điều hành mà không cần thay đổi mã nguồn.</a:t>
            </a:r>
            <a:endParaRPr lang="en-US" sz="1800">
              <a:solidFill>
                <a:schemeClr val="tx1"/>
              </a:solidFill>
              <a:effectLst/>
              <a:latin typeface="+mn-lt"/>
              <a:ea typeface="Calibri" panose="020F0502020204030204" pitchFamily="34" charset="0"/>
            </a:endParaRPr>
          </a:p>
        </p:txBody>
      </p:sp>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2951455" y="359882"/>
            <a:ext cx="3409500"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TỔNG QUAN</a:t>
            </a:r>
            <a:endParaRPr sz="3200" b="1">
              <a:solidFill>
                <a:schemeClr val="bg1"/>
              </a:solidFill>
              <a:latin typeface="Segoe UI Black" panose="020B0A02040204020203" pitchFamily="34" charset="0"/>
              <a:ea typeface="Segoe UI Black" panose="020B0A02040204020203" pitchFamily="34" charset="0"/>
              <a:cs typeface="Lexend Deca"/>
              <a:sym typeface="Lexend Deca"/>
            </a:endParaRPr>
          </a:p>
        </p:txBody>
      </p:sp>
      <p:pic>
        <p:nvPicPr>
          <p:cNvPr id="4098" name="Picture 2" descr="Lập trình đa nền tảng là gì? 8 công cụ tốt nhất phát triển ứng dụng đa nền  tảng">
            <a:extLst>
              <a:ext uri="{FF2B5EF4-FFF2-40B4-BE49-F238E27FC236}">
                <a16:creationId xmlns:a16="http://schemas.microsoft.com/office/drawing/2014/main" id="{5892D809-E2CB-E4C6-5C34-2E3965270E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99" t="9845" r="25311" b="4188"/>
          <a:stretch/>
        </p:blipFill>
        <p:spPr bwMode="auto">
          <a:xfrm>
            <a:off x="1118706" y="391884"/>
            <a:ext cx="609501" cy="606724"/>
          </a:xfrm>
          <a:prstGeom prst="ellipse">
            <a:avLst/>
          </a:prstGeom>
          <a:noFill/>
          <a:extLst>
            <a:ext uri="{909E8E84-426E-40DD-AFC4-6F175D3DCCD1}">
              <a14:hiddenFill xmlns:a14="http://schemas.microsoft.com/office/drawing/2010/main">
                <a:solidFill>
                  <a:srgbClr val="FFFFFF"/>
                </a:solidFill>
              </a14:hiddenFill>
            </a:ext>
          </a:extLst>
        </p:spPr>
      </p:pic>
      <p:sp>
        <p:nvSpPr>
          <p:cNvPr id="2" name="Google Shape;261;p29">
            <a:extLst>
              <a:ext uri="{FF2B5EF4-FFF2-40B4-BE49-F238E27FC236}">
                <a16:creationId xmlns:a16="http://schemas.microsoft.com/office/drawing/2014/main" id="{72101BA2-914B-EADA-D324-790BD535AC29}"/>
              </a:ext>
            </a:extLst>
          </p:cNvPr>
          <p:cNvSpPr txBox="1"/>
          <p:nvPr/>
        </p:nvSpPr>
        <p:spPr>
          <a:xfrm>
            <a:off x="1119643" y="4502422"/>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LẬP TRÌNH ĐA NỀN TẢNG</a:t>
            </a:r>
            <a:endParaRPr sz="2800" b="1">
              <a:solidFill>
                <a:schemeClr val="tx1"/>
              </a:solidFill>
              <a:latin typeface="Segoe UI Black" panose="020B0A02040204020203" pitchFamily="34" charset="0"/>
              <a:ea typeface="Segoe UI Black" panose="020B0A02040204020203" pitchFamily="34" charset="0"/>
              <a:cs typeface="Lexend Deca"/>
              <a:sym typeface="Lexend Deca"/>
            </a:endParaRPr>
          </a:p>
        </p:txBody>
      </p:sp>
      <p:pic>
        <p:nvPicPr>
          <p:cNvPr id="4102" name="Picture 6" descr="Thiết kế ứng dụng di động đa nền tảng/ Thiết kế chuyên nghiệp tại Dakdesign">
            <a:extLst>
              <a:ext uri="{FF2B5EF4-FFF2-40B4-BE49-F238E27FC236}">
                <a16:creationId xmlns:a16="http://schemas.microsoft.com/office/drawing/2014/main" id="{2CF5B5FC-4694-F7F0-4ED5-2B2835E07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318" y="1893475"/>
            <a:ext cx="3050498" cy="18115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2A35F6-E412-01F8-81A0-53877C021DEB}"/>
              </a:ext>
            </a:extLst>
          </p:cNvPr>
          <p:cNvSpPr txBox="1"/>
          <p:nvPr/>
        </p:nvSpPr>
        <p:spPr>
          <a:xfrm>
            <a:off x="3472430" y="1442451"/>
            <a:ext cx="5544154" cy="2713563"/>
          </a:xfrm>
          <a:prstGeom prst="rect">
            <a:avLst/>
          </a:prstGeom>
          <a:noFill/>
        </p:spPr>
        <p:txBody>
          <a:bodyPr wrap="square">
            <a:spAutoFit/>
          </a:bodyPr>
          <a:lstStyle/>
          <a:p>
            <a:pPr algn="just">
              <a:lnSpc>
                <a:spcPct val="150000"/>
              </a:lnSpc>
              <a:spcBef>
                <a:spcPts val="720"/>
              </a:spcBef>
              <a:spcAft>
                <a:spcPts val="720"/>
              </a:spcAft>
            </a:pPr>
            <a:r>
              <a:rPr lang="vi-VN" sz="1800">
                <a:solidFill>
                  <a:schemeClr val="tx1"/>
                </a:solidFill>
                <a:effectLst/>
                <a:latin typeface="+mn-lt"/>
                <a:ea typeface="Calibri" panose="020F0502020204030204" pitchFamily="34" charset="0"/>
              </a:rPr>
              <a:t>Lập trình đa nền tảng là phương pháp giúp doanh nghiệp tiết kiệm thời gian và chi phí khi phát hành một ứng dụng. </a:t>
            </a:r>
          </a:p>
          <a:p>
            <a:pPr algn="just">
              <a:lnSpc>
                <a:spcPct val="150000"/>
              </a:lnSpc>
              <a:spcBef>
                <a:spcPts val="720"/>
              </a:spcBef>
              <a:spcAft>
                <a:spcPts val="720"/>
              </a:spcAft>
            </a:pPr>
            <a:r>
              <a:rPr lang="vi-VN" sz="1800">
                <a:solidFill>
                  <a:schemeClr val="tx1"/>
                </a:solidFill>
                <a:effectLst/>
                <a:latin typeface="+mn-lt"/>
                <a:ea typeface="Calibri" panose="020F0502020204030204" pitchFamily="34" charset="0"/>
              </a:rPr>
              <a:t>Các ngôn ngữ lập trình đa nền tảng được các lập trình viên ưa thích gồm có như Java, C ++ và JavaScript.</a:t>
            </a:r>
            <a:endParaRPr lang="en-US" sz="1800">
              <a:solidFill>
                <a:schemeClr val="tx1"/>
              </a:solidFill>
              <a:effectLst/>
              <a:latin typeface="+mn-lt"/>
              <a:ea typeface="Calibri" panose="020F0502020204030204" pitchFamily="34" charset="0"/>
            </a:endParaRPr>
          </a:p>
        </p:txBody>
      </p:sp>
    </p:spTree>
    <p:extLst>
      <p:ext uri="{BB962C8B-B14F-4D97-AF65-F5344CB8AC3E}">
        <p14:creationId xmlns:p14="http://schemas.microsoft.com/office/powerpoint/2010/main" val="100947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14"/>
                                        </p:tgtEl>
                                        <p:attrNameLst>
                                          <p:attrName>ppt_x</p:attrName>
                                        </p:attrNameLst>
                                      </p:cBhvr>
                                      <p:tavLst>
                                        <p:tav tm="0">
                                          <p:val>
                                            <p:strVal val="ppt_x"/>
                                          </p:val>
                                        </p:tav>
                                        <p:tav tm="100000">
                                          <p:val>
                                            <p:strVal val="ppt_x"/>
                                          </p:val>
                                        </p:tav>
                                      </p:tavLst>
                                    </p:anim>
                                    <p:anim calcmode="lin" valueType="num">
                                      <p:cBhvr additive="base">
                                        <p:cTn id="7" dur="500"/>
                                        <p:tgtEl>
                                          <p:spTgt spid="314"/>
                                        </p:tgtEl>
                                        <p:attrNameLst>
                                          <p:attrName>ppt_y</p:attrName>
                                        </p:attrNameLst>
                                      </p:cBhvr>
                                      <p:tavLst>
                                        <p:tav tm="0">
                                          <p:val>
                                            <p:strVal val="ppt_y"/>
                                          </p:val>
                                        </p:tav>
                                        <p:tav tm="100000">
                                          <p:val>
                                            <p:strVal val="1+ppt_h/2"/>
                                          </p:val>
                                        </p:tav>
                                      </p:tavLst>
                                    </p:anim>
                                    <p:set>
                                      <p:cBhvr>
                                        <p:cTn id="8" dur="1" fill="hold">
                                          <p:stCondLst>
                                            <p:cond delay="499"/>
                                          </p:stCondLst>
                                        </p:cTn>
                                        <p:tgtEl>
                                          <p:spTgt spid="3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2951455" y="446195"/>
            <a:ext cx="3409500"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TỔNG QUAN</a:t>
            </a:r>
            <a:endParaRPr sz="3200" b="1">
              <a:solidFill>
                <a:schemeClr val="bg1"/>
              </a:solidFill>
              <a:latin typeface="Segoe UI Black" panose="020B0A02040204020203" pitchFamily="34" charset="0"/>
              <a:ea typeface="Segoe UI Black" panose="020B0A02040204020203" pitchFamily="34" charset="0"/>
              <a:cs typeface="Lexend Deca"/>
              <a:sym typeface="Lexend Deca"/>
            </a:endParaRPr>
          </a:p>
        </p:txBody>
      </p:sp>
      <p:pic>
        <p:nvPicPr>
          <p:cNvPr id="4098" name="Picture 2" descr="Lập trình đa nền tảng là gì? 8 công cụ tốt nhất phát triển ứng dụng đa nền  tảng">
            <a:extLst>
              <a:ext uri="{FF2B5EF4-FFF2-40B4-BE49-F238E27FC236}">
                <a16:creationId xmlns:a16="http://schemas.microsoft.com/office/drawing/2014/main" id="{5892D809-E2CB-E4C6-5C34-2E3965270E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99" t="9845" r="25311" b="4188"/>
          <a:stretch/>
        </p:blipFill>
        <p:spPr bwMode="auto">
          <a:xfrm>
            <a:off x="1118706" y="391884"/>
            <a:ext cx="609501" cy="606724"/>
          </a:xfrm>
          <a:prstGeom prst="ellipse">
            <a:avLst/>
          </a:prstGeom>
          <a:noFill/>
          <a:extLst>
            <a:ext uri="{909E8E84-426E-40DD-AFC4-6F175D3DCCD1}">
              <a14:hiddenFill xmlns:a14="http://schemas.microsoft.com/office/drawing/2010/main">
                <a:solidFill>
                  <a:srgbClr val="FFFFFF"/>
                </a:solidFill>
              </a14:hiddenFill>
            </a:ext>
          </a:extLst>
        </p:spPr>
      </p:pic>
      <p:sp>
        <p:nvSpPr>
          <p:cNvPr id="2" name="Google Shape;261;p29">
            <a:extLst>
              <a:ext uri="{FF2B5EF4-FFF2-40B4-BE49-F238E27FC236}">
                <a16:creationId xmlns:a16="http://schemas.microsoft.com/office/drawing/2014/main" id="{72101BA2-914B-EADA-D324-790BD535AC29}"/>
              </a:ext>
            </a:extLst>
          </p:cNvPr>
          <p:cNvSpPr txBox="1"/>
          <p:nvPr/>
        </p:nvSpPr>
        <p:spPr>
          <a:xfrm>
            <a:off x="1052127" y="4519196"/>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LẬP TRÌNH ĐA NỀN TẢNG</a:t>
            </a:r>
          </a:p>
        </p:txBody>
      </p:sp>
      <p:sp>
        <p:nvSpPr>
          <p:cNvPr id="3" name="Google Shape;261;p29">
            <a:extLst>
              <a:ext uri="{FF2B5EF4-FFF2-40B4-BE49-F238E27FC236}">
                <a16:creationId xmlns:a16="http://schemas.microsoft.com/office/drawing/2014/main" id="{B827E711-3083-1359-CE09-D74098398CD7}"/>
              </a:ext>
            </a:extLst>
          </p:cNvPr>
          <p:cNvSpPr txBox="1"/>
          <p:nvPr/>
        </p:nvSpPr>
        <p:spPr>
          <a:xfrm>
            <a:off x="177860" y="2077456"/>
            <a:ext cx="1748534" cy="9885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000" b="1">
                <a:solidFill>
                  <a:schemeClr val="tx1"/>
                </a:solidFill>
                <a:latin typeface="Segoe UI Black" panose="020B0A02040204020203" pitchFamily="34" charset="0"/>
                <a:ea typeface="Segoe UI Black" panose="020B0A02040204020203" pitchFamily="34" charset="0"/>
                <a:cs typeface="Lexend Deca"/>
                <a:sym typeface="Lexend Deca"/>
              </a:rPr>
              <a:t>ƯU ĐIỂM</a:t>
            </a:r>
          </a:p>
        </p:txBody>
      </p:sp>
      <p:sp>
        <p:nvSpPr>
          <p:cNvPr id="8" name="TextBox 7">
            <a:extLst>
              <a:ext uri="{FF2B5EF4-FFF2-40B4-BE49-F238E27FC236}">
                <a16:creationId xmlns:a16="http://schemas.microsoft.com/office/drawing/2014/main" id="{710DE239-ED71-AE03-B5FD-B80DAEEFEEF2}"/>
              </a:ext>
            </a:extLst>
          </p:cNvPr>
          <p:cNvSpPr txBox="1"/>
          <p:nvPr/>
        </p:nvSpPr>
        <p:spPr>
          <a:xfrm>
            <a:off x="2063546" y="1153711"/>
            <a:ext cx="6780650" cy="2749471"/>
          </a:xfrm>
          <a:prstGeom prst="rect">
            <a:avLst/>
          </a:prstGeom>
          <a:noFill/>
        </p:spPr>
        <p:txBody>
          <a:bodyPr wrap="square">
            <a:spAutoFit/>
          </a:bodyPr>
          <a:lstStyle/>
          <a:p>
            <a:pPr algn="just">
              <a:lnSpc>
                <a:spcPct val="150000"/>
              </a:lnSpc>
              <a:spcBef>
                <a:spcPts val="720"/>
              </a:spcBef>
              <a:spcAft>
                <a:spcPts val="720"/>
              </a:spcAft>
            </a:pPr>
            <a:r>
              <a:rPr lang="vi-VN" sz="1800">
                <a:solidFill>
                  <a:schemeClr val="tx1"/>
                </a:solidFill>
                <a:effectLst/>
                <a:latin typeface="+mn-lt"/>
                <a:ea typeface="Calibri" panose="020F0502020204030204" pitchFamily="34" charset="0"/>
              </a:rPr>
              <a:t>Xu hướng lập trình đa nền tảng đã lan rộng ra toàn thế giới bởi nó mang đến nhiều tiện ích nổi bật, một số có thể kể đến như:</a:t>
            </a:r>
          </a:p>
          <a:p>
            <a:pPr marL="285750" indent="-285750" algn="just">
              <a:spcBef>
                <a:spcPts val="720"/>
              </a:spcBef>
              <a:spcAft>
                <a:spcPts val="720"/>
              </a:spcAft>
              <a:buFontTx/>
              <a:buChar char="-"/>
            </a:pPr>
            <a:r>
              <a:rPr lang="vi-VN" sz="1800">
                <a:solidFill>
                  <a:schemeClr val="tx1"/>
                </a:solidFill>
                <a:effectLst/>
                <a:latin typeface="+mn-lt"/>
                <a:ea typeface="Calibri" panose="020F0502020204030204" pitchFamily="34" charset="0"/>
              </a:rPr>
              <a:t>Dễ dàng tiếp cận khách hàng</a:t>
            </a:r>
          </a:p>
          <a:p>
            <a:pPr marL="285750" indent="-285750" algn="just">
              <a:spcBef>
                <a:spcPts val="720"/>
              </a:spcBef>
              <a:spcAft>
                <a:spcPts val="720"/>
              </a:spcAft>
              <a:buFontTx/>
              <a:buChar char="-"/>
            </a:pPr>
            <a:r>
              <a:rPr lang="vi-VN" sz="1800">
                <a:solidFill>
                  <a:schemeClr val="tx1"/>
                </a:solidFill>
                <a:latin typeface="+mn-lt"/>
                <a:ea typeface="Calibri" panose="020F0502020204030204" pitchFamily="34" charset="0"/>
              </a:rPr>
              <a:t>Tiết kiệm thời gian, chi phí</a:t>
            </a:r>
          </a:p>
          <a:p>
            <a:pPr marL="285750" indent="-285750" algn="just">
              <a:spcBef>
                <a:spcPts val="720"/>
              </a:spcBef>
              <a:spcAft>
                <a:spcPts val="720"/>
              </a:spcAft>
              <a:buFontTx/>
              <a:buChar char="-"/>
            </a:pPr>
            <a:r>
              <a:rPr lang="vi-VN" sz="1800">
                <a:solidFill>
                  <a:schemeClr val="tx1"/>
                </a:solidFill>
                <a:effectLst/>
                <a:latin typeface="+mn-lt"/>
                <a:ea typeface="Calibri" panose="020F0502020204030204" pitchFamily="34" charset="0"/>
              </a:rPr>
              <a:t>Sử dụng công nghệ lập trình cao</a:t>
            </a:r>
          </a:p>
          <a:p>
            <a:pPr marL="285750" indent="-285750" algn="just">
              <a:spcBef>
                <a:spcPts val="720"/>
              </a:spcBef>
              <a:spcAft>
                <a:spcPts val="720"/>
              </a:spcAft>
              <a:buFontTx/>
              <a:buChar char="-"/>
            </a:pPr>
            <a:r>
              <a:rPr lang="vi-VN" sz="1800">
                <a:solidFill>
                  <a:schemeClr val="tx1"/>
                </a:solidFill>
                <a:effectLst/>
                <a:latin typeface="+mn-lt"/>
                <a:ea typeface="Calibri" panose="020F0502020204030204" pitchFamily="34" charset="0"/>
              </a:rPr>
              <a:t>Tạo ra và duy trì sự đồng bộ hóa</a:t>
            </a:r>
          </a:p>
        </p:txBody>
      </p:sp>
      <p:sp>
        <p:nvSpPr>
          <p:cNvPr id="4" name="TextBox 3">
            <a:extLst>
              <a:ext uri="{FF2B5EF4-FFF2-40B4-BE49-F238E27FC236}">
                <a16:creationId xmlns:a16="http://schemas.microsoft.com/office/drawing/2014/main" id="{54D1B9D1-0D5F-0225-8000-41789CD26C63}"/>
              </a:ext>
            </a:extLst>
          </p:cNvPr>
          <p:cNvSpPr txBox="1"/>
          <p:nvPr/>
        </p:nvSpPr>
        <p:spPr>
          <a:xfrm>
            <a:off x="2063546" y="1136603"/>
            <a:ext cx="6780650" cy="3206006"/>
          </a:xfrm>
          <a:prstGeom prst="rect">
            <a:avLst/>
          </a:prstGeom>
          <a:noFill/>
        </p:spPr>
        <p:txBody>
          <a:bodyPr wrap="square">
            <a:spAutoFit/>
          </a:bodyPr>
          <a:lstStyle/>
          <a:p>
            <a:pPr algn="just">
              <a:lnSpc>
                <a:spcPct val="150000"/>
              </a:lnSpc>
              <a:spcBef>
                <a:spcPts val="720"/>
              </a:spcBef>
              <a:spcAft>
                <a:spcPts val="720"/>
              </a:spcAft>
            </a:pPr>
            <a:r>
              <a:rPr lang="vi-VN" sz="1800" kern="0">
                <a:solidFill>
                  <a:schemeClr val="tx1"/>
                </a:solidFill>
                <a:effectLst/>
                <a:latin typeface="+mn-lt"/>
                <a:ea typeface="Calibri" panose="020F0502020204030204" pitchFamily="34" charset="0"/>
              </a:rPr>
              <a:t>Đa nền tảng là một framework mà qua đó một ứng dụng di động có thể chạy trên nhiều nền tảng như Android, iOS và Windows</a:t>
            </a:r>
            <a:endParaRPr lang="en-US" sz="1800">
              <a:solidFill>
                <a:schemeClr val="tx1"/>
              </a:solidFill>
              <a:effectLst/>
              <a:latin typeface="+mn-lt"/>
              <a:ea typeface="Calibri" panose="020F0502020204030204" pitchFamily="34" charset="0"/>
            </a:endParaRPr>
          </a:p>
          <a:p>
            <a:pPr marL="342900" lvl="0" indent="-342900" algn="just">
              <a:spcBef>
                <a:spcPts val="720"/>
              </a:spcBef>
              <a:spcAft>
                <a:spcPts val="720"/>
              </a:spcAft>
              <a:buFont typeface="Symbol" panose="05050102010706020507" pitchFamily="18" charset="2"/>
              <a:buChar char=""/>
            </a:pPr>
            <a:r>
              <a:rPr lang="vi-VN" sz="1800">
                <a:solidFill>
                  <a:schemeClr val="tx1"/>
                </a:solidFill>
                <a:effectLst/>
                <a:latin typeface="+mn-lt"/>
                <a:ea typeface="Calibri" panose="020F0502020204030204" pitchFamily="34" charset="0"/>
              </a:rPr>
              <a:t>Khả năng tái sử dụng mã</a:t>
            </a:r>
            <a:endParaRPr lang="en-US" sz="1800">
              <a:solidFill>
                <a:schemeClr val="tx1"/>
              </a:solidFill>
              <a:effectLst/>
              <a:latin typeface="+mn-lt"/>
              <a:ea typeface="Calibri" panose="020F0502020204030204" pitchFamily="34" charset="0"/>
            </a:endParaRPr>
          </a:p>
          <a:p>
            <a:pPr marL="342900" lvl="0" indent="-342900" algn="just">
              <a:spcBef>
                <a:spcPts val="720"/>
              </a:spcBef>
              <a:spcAft>
                <a:spcPts val="720"/>
              </a:spcAft>
              <a:buFont typeface="Symbol" panose="05050102010706020507" pitchFamily="18" charset="2"/>
              <a:buChar char=""/>
            </a:pPr>
            <a:r>
              <a:rPr lang="vi-VN" sz="1800">
                <a:solidFill>
                  <a:schemeClr val="tx1"/>
                </a:solidFill>
                <a:effectLst/>
                <a:latin typeface="+mn-lt"/>
                <a:ea typeface="Calibri" panose="020F0502020204030204" pitchFamily="34" charset="0"/>
              </a:rPr>
              <a:t>Tích hợp đám mây</a:t>
            </a:r>
            <a:endParaRPr lang="en-US" sz="1800">
              <a:solidFill>
                <a:schemeClr val="tx1"/>
              </a:solidFill>
              <a:effectLst/>
              <a:latin typeface="+mn-lt"/>
              <a:ea typeface="Calibri" panose="020F0502020204030204" pitchFamily="34" charset="0"/>
            </a:endParaRPr>
          </a:p>
          <a:p>
            <a:pPr marL="342900" lvl="0" indent="-342900" algn="just">
              <a:spcBef>
                <a:spcPts val="720"/>
              </a:spcBef>
              <a:spcAft>
                <a:spcPts val="720"/>
              </a:spcAft>
              <a:buFont typeface="Symbol" panose="05050102010706020507" pitchFamily="18" charset="2"/>
              <a:buChar char=""/>
            </a:pPr>
            <a:r>
              <a:rPr lang="vi-VN" sz="1800">
                <a:solidFill>
                  <a:schemeClr val="tx1"/>
                </a:solidFill>
                <a:effectLst/>
                <a:latin typeface="+mn-lt"/>
                <a:ea typeface="Calibri" panose="020F0502020204030204" pitchFamily="34" charset="0"/>
              </a:rPr>
              <a:t>Hiệu quả về chi phí</a:t>
            </a:r>
            <a:endParaRPr lang="en-US" sz="1800">
              <a:solidFill>
                <a:schemeClr val="tx1"/>
              </a:solidFill>
              <a:effectLst/>
              <a:latin typeface="+mn-lt"/>
              <a:ea typeface="Calibri" panose="020F0502020204030204" pitchFamily="34" charset="0"/>
            </a:endParaRPr>
          </a:p>
          <a:p>
            <a:pPr marL="342900" lvl="0" indent="-342900" algn="just">
              <a:spcBef>
                <a:spcPts val="720"/>
              </a:spcBef>
              <a:spcAft>
                <a:spcPts val="720"/>
              </a:spcAft>
              <a:buFont typeface="Symbol" panose="05050102010706020507" pitchFamily="18" charset="2"/>
              <a:buChar char=""/>
            </a:pPr>
            <a:r>
              <a:rPr lang="vi-VN" sz="1800">
                <a:solidFill>
                  <a:schemeClr val="tx1"/>
                </a:solidFill>
                <a:effectLst/>
                <a:latin typeface="+mn-lt"/>
                <a:ea typeface="Calibri" panose="020F0502020204030204" pitchFamily="34" charset="0"/>
              </a:rPr>
              <a:t>Lưu trữ dễ dàng</a:t>
            </a:r>
            <a:endParaRPr lang="en-US" sz="1800">
              <a:solidFill>
                <a:schemeClr val="tx1"/>
              </a:solidFill>
              <a:effectLst/>
              <a:latin typeface="+mn-lt"/>
              <a:ea typeface="Calibri" panose="020F0502020204030204" pitchFamily="34" charset="0"/>
            </a:endParaRPr>
          </a:p>
          <a:p>
            <a:pPr marL="342900" lvl="0" indent="-342900" algn="just">
              <a:spcBef>
                <a:spcPts val="720"/>
              </a:spcBef>
              <a:spcAft>
                <a:spcPts val="720"/>
              </a:spcAft>
              <a:buFont typeface="Symbol" panose="05050102010706020507" pitchFamily="18" charset="2"/>
              <a:buChar char=""/>
            </a:pPr>
            <a:r>
              <a:rPr lang="vi-VN" sz="1800">
                <a:solidFill>
                  <a:schemeClr val="tx1"/>
                </a:solidFill>
                <a:effectLst/>
                <a:latin typeface="+mn-lt"/>
                <a:ea typeface="Calibri" panose="020F0502020204030204" pitchFamily="34" charset="0"/>
              </a:rPr>
              <a:t>Ít rào cản kỹ thuật hơn</a:t>
            </a:r>
            <a:endParaRPr lang="en-US" sz="1800">
              <a:solidFill>
                <a:schemeClr val="tx1"/>
              </a:solidFill>
              <a:effectLst/>
              <a:latin typeface="+mn-lt"/>
              <a:ea typeface="Calibri" panose="020F0502020204030204" pitchFamily="34" charset="0"/>
            </a:endParaRPr>
          </a:p>
        </p:txBody>
      </p:sp>
      <p:sp>
        <p:nvSpPr>
          <p:cNvPr id="5" name="Google Shape;261;p29">
            <a:extLst>
              <a:ext uri="{FF2B5EF4-FFF2-40B4-BE49-F238E27FC236}">
                <a16:creationId xmlns:a16="http://schemas.microsoft.com/office/drawing/2014/main" id="{5158F9EB-7D1A-E7F1-FFCF-76A31EBE16D9}"/>
              </a:ext>
            </a:extLst>
          </p:cNvPr>
          <p:cNvSpPr txBox="1"/>
          <p:nvPr/>
        </p:nvSpPr>
        <p:spPr>
          <a:xfrm>
            <a:off x="244439" y="2077456"/>
            <a:ext cx="1748534" cy="9885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000" b="1">
                <a:solidFill>
                  <a:schemeClr val="tx1"/>
                </a:solidFill>
                <a:latin typeface="Segoe UI Black" panose="020B0A02040204020203" pitchFamily="34" charset="0"/>
                <a:ea typeface="Segoe UI Black" panose="020B0A02040204020203" pitchFamily="34" charset="0"/>
                <a:cs typeface="Lexend Deca"/>
                <a:sym typeface="Lexend Deca"/>
              </a:rPr>
              <a:t>LỢI ÍCH</a:t>
            </a:r>
          </a:p>
        </p:txBody>
      </p:sp>
      <p:sp>
        <p:nvSpPr>
          <p:cNvPr id="6" name="Google Shape;261;p29">
            <a:extLst>
              <a:ext uri="{FF2B5EF4-FFF2-40B4-BE49-F238E27FC236}">
                <a16:creationId xmlns:a16="http://schemas.microsoft.com/office/drawing/2014/main" id="{AE8191C3-6BA4-7188-65DB-96B9505E3827}"/>
              </a:ext>
            </a:extLst>
          </p:cNvPr>
          <p:cNvSpPr txBox="1"/>
          <p:nvPr/>
        </p:nvSpPr>
        <p:spPr>
          <a:xfrm>
            <a:off x="172606" y="1949484"/>
            <a:ext cx="1851066" cy="9885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200" b="1">
                <a:solidFill>
                  <a:schemeClr val="tx1"/>
                </a:solidFill>
                <a:latin typeface="Segoe UI Black" panose="020B0A02040204020203" pitchFamily="34" charset="0"/>
                <a:ea typeface="Segoe UI Black" panose="020B0A02040204020203" pitchFamily="34" charset="0"/>
                <a:cs typeface="Lexend Deca"/>
                <a:sym typeface="Lexend Deca"/>
              </a:rPr>
              <a:t>NHƯỢC ĐIỂM</a:t>
            </a:r>
          </a:p>
        </p:txBody>
      </p:sp>
      <p:sp>
        <p:nvSpPr>
          <p:cNvPr id="7" name="TextBox 6">
            <a:extLst>
              <a:ext uri="{FF2B5EF4-FFF2-40B4-BE49-F238E27FC236}">
                <a16:creationId xmlns:a16="http://schemas.microsoft.com/office/drawing/2014/main" id="{CA67AC48-0CC6-8364-C8E0-1641A801A4C8}"/>
              </a:ext>
            </a:extLst>
          </p:cNvPr>
          <p:cNvSpPr txBox="1"/>
          <p:nvPr/>
        </p:nvSpPr>
        <p:spPr>
          <a:xfrm>
            <a:off x="2190744" y="1884963"/>
            <a:ext cx="6780650" cy="1053109"/>
          </a:xfrm>
          <a:prstGeom prst="rect">
            <a:avLst/>
          </a:prstGeom>
          <a:noFill/>
        </p:spPr>
        <p:txBody>
          <a:bodyPr wrap="square">
            <a:spAutoFit/>
          </a:bodyPr>
          <a:lstStyle/>
          <a:p>
            <a:pPr marL="285750" indent="-285750" algn="just">
              <a:lnSpc>
                <a:spcPct val="150000"/>
              </a:lnSpc>
              <a:spcBef>
                <a:spcPts val="720"/>
              </a:spcBef>
              <a:spcAft>
                <a:spcPts val="720"/>
              </a:spcAft>
              <a:buFontTx/>
              <a:buChar char="-"/>
            </a:pPr>
            <a:r>
              <a:rPr lang="vi-VN" sz="1800">
                <a:solidFill>
                  <a:schemeClr val="tx1"/>
                </a:solidFill>
                <a:effectLst/>
                <a:latin typeface="+mn-lt"/>
                <a:ea typeface="Calibri" panose="020F0502020204030204" pitchFamily="34" charset="0"/>
              </a:rPr>
              <a:t>Hạn chế về sự linh hoạt</a:t>
            </a:r>
          </a:p>
          <a:p>
            <a:pPr marL="285750" indent="-285750" algn="just">
              <a:lnSpc>
                <a:spcPct val="150000"/>
              </a:lnSpc>
              <a:spcBef>
                <a:spcPts val="720"/>
              </a:spcBef>
              <a:spcAft>
                <a:spcPts val="720"/>
              </a:spcAft>
              <a:buFontTx/>
              <a:buChar char="-"/>
            </a:pPr>
            <a:r>
              <a:rPr lang="vi-VN" sz="1800">
                <a:solidFill>
                  <a:schemeClr val="tx1"/>
                </a:solidFill>
                <a:latin typeface="+mn-lt"/>
                <a:ea typeface="Calibri" panose="020F0502020204030204" pitchFamily="34" charset="0"/>
              </a:rPr>
              <a:t>Việc đảm bảo chất lượng thuờng gặp khó khăn</a:t>
            </a:r>
          </a:p>
        </p:txBody>
      </p:sp>
    </p:spTree>
    <p:extLst>
      <p:ext uri="{BB962C8B-B14F-4D97-AF65-F5344CB8AC3E}">
        <p14:creationId xmlns:p14="http://schemas.microsoft.com/office/powerpoint/2010/main" val="136166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8"/>
                                        </p:tgtEl>
                                        <p:attrNameLst>
                                          <p:attrName>ppt_x</p:attrName>
                                        </p:attrNameLst>
                                      </p:cBhvr>
                                      <p:tavLst>
                                        <p:tav tm="0">
                                          <p:val>
                                            <p:strVal val="ppt_x"/>
                                          </p:val>
                                        </p:tav>
                                        <p:tav tm="100000">
                                          <p:val>
                                            <p:strVal val="ppt_x"/>
                                          </p:val>
                                        </p:tav>
                                      </p:tavLst>
                                    </p:anim>
                                    <p:anim calcmode="lin" valueType="num">
                                      <p:cBhvr additive="base">
                                        <p:cTn id="11" dur="500"/>
                                        <p:tgtEl>
                                          <p:spTgt spid="8"/>
                                        </p:tgtEl>
                                        <p:attrNameLst>
                                          <p:attrName>ppt_y</p:attrName>
                                        </p:attrNameLst>
                                      </p:cBhvr>
                                      <p:tavLst>
                                        <p:tav tm="0">
                                          <p:val>
                                            <p:strVal val="ppt_y"/>
                                          </p:val>
                                        </p:tav>
                                        <p:tav tm="100000">
                                          <p:val>
                                            <p:strVal val="1+ppt_h/2"/>
                                          </p:val>
                                        </p:tav>
                                      </p:tavLst>
                                    </p:anim>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4"/>
                                        </p:tgtEl>
                                        <p:attrNameLst>
                                          <p:attrName>ppt_x</p:attrName>
                                        </p:attrNameLst>
                                      </p:cBhvr>
                                      <p:tavLst>
                                        <p:tav tm="0">
                                          <p:val>
                                            <p:strVal val="ppt_x"/>
                                          </p:val>
                                        </p:tav>
                                        <p:tav tm="100000">
                                          <p:val>
                                            <p:strVal val="ppt_x"/>
                                          </p:val>
                                        </p:tav>
                                      </p:tavLst>
                                    </p:anim>
                                    <p:anim calcmode="lin" valueType="num">
                                      <p:cBhvr additive="base">
                                        <p:cTn id="27" dur="500"/>
                                        <p:tgtEl>
                                          <p:spTgt spid="4"/>
                                        </p:tgtEl>
                                        <p:attrNameLst>
                                          <p:attrName>ppt_y</p:attrName>
                                        </p:attrNameLst>
                                      </p:cBhvr>
                                      <p:tavLst>
                                        <p:tav tm="0">
                                          <p:val>
                                            <p:strVal val="ppt_y"/>
                                          </p:val>
                                        </p:tav>
                                        <p:tav tm="100000">
                                          <p:val>
                                            <p:strVal val="1+ppt_h/2"/>
                                          </p:val>
                                        </p:tav>
                                      </p:tavLst>
                                    </p:anim>
                                    <p:set>
                                      <p:cBhvr>
                                        <p:cTn id="28" dur="1" fill="hold">
                                          <p:stCondLst>
                                            <p:cond delay="499"/>
                                          </p:stCondLst>
                                        </p:cTn>
                                        <p:tgtEl>
                                          <p:spTgt spid="4"/>
                                        </p:tgtEl>
                                        <p:attrNameLst>
                                          <p:attrName>style.visibility</p:attrName>
                                        </p:attrNameLst>
                                      </p:cBhvr>
                                      <p:to>
                                        <p:strVal val="hidden"/>
                                      </p:to>
                                    </p:set>
                                  </p:childTnLst>
                                </p:cTn>
                              </p:par>
                              <p:par>
                                <p:cTn id="29" presetID="2" presetClass="exit" presetSubtype="4" fill="hold" grpId="1" nodeType="withEffect">
                                  <p:stCondLst>
                                    <p:cond delay="0"/>
                                  </p:stCondLst>
                                  <p:childTnLst>
                                    <p:anim calcmode="lin" valueType="num">
                                      <p:cBhvr additive="base">
                                        <p:cTn id="30" dur="500"/>
                                        <p:tgtEl>
                                          <p:spTgt spid="5"/>
                                        </p:tgtEl>
                                        <p:attrNameLst>
                                          <p:attrName>ppt_x</p:attrName>
                                        </p:attrNameLst>
                                      </p:cBhvr>
                                      <p:tavLst>
                                        <p:tav tm="0">
                                          <p:val>
                                            <p:strVal val="ppt_x"/>
                                          </p:val>
                                        </p:tav>
                                        <p:tav tm="100000">
                                          <p:val>
                                            <p:strVal val="ppt_x"/>
                                          </p:val>
                                        </p:tav>
                                      </p:tavLst>
                                    </p:anim>
                                    <p:anim calcmode="lin" valueType="num">
                                      <p:cBhvr additive="base">
                                        <p:cTn id="31" dur="500"/>
                                        <p:tgtEl>
                                          <p:spTgt spid="5"/>
                                        </p:tgtEl>
                                        <p:attrNameLst>
                                          <p:attrName>ppt_y</p:attrName>
                                        </p:attrNameLst>
                                      </p:cBhvr>
                                      <p:tavLst>
                                        <p:tav tm="0">
                                          <p:val>
                                            <p:strVal val="ppt_y"/>
                                          </p:val>
                                        </p:tav>
                                        <p:tav tm="100000">
                                          <p:val>
                                            <p:strVal val="1+ppt_h/2"/>
                                          </p:val>
                                        </p:tav>
                                      </p:tavLst>
                                    </p:anim>
                                    <p:set>
                                      <p:cBhvr>
                                        <p:cTn id="32" dur="1" fill="hold">
                                          <p:stCondLst>
                                            <p:cond delay="499"/>
                                          </p:stCondLst>
                                        </p:cTn>
                                        <p:tgtEl>
                                          <p:spTgt spid="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4" grpId="0"/>
      <p:bldP spid="4" grpId="1"/>
      <p:bldP spid="5" grpId="0"/>
      <p:bldP spid="5" grpId="1"/>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2951455" y="359882"/>
            <a:ext cx="3409500"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TỔNG QUAN</a:t>
            </a:r>
            <a:endParaRPr sz="3200" b="1">
              <a:solidFill>
                <a:schemeClr val="bg1"/>
              </a:solidFill>
              <a:latin typeface="Segoe UI Black" panose="020B0A02040204020203" pitchFamily="34" charset="0"/>
              <a:ea typeface="Segoe UI Black" panose="020B0A02040204020203" pitchFamily="34" charset="0"/>
              <a:cs typeface="Lexend Deca"/>
              <a:sym typeface="Lexend Deca"/>
            </a:endParaRPr>
          </a:p>
        </p:txBody>
      </p:sp>
      <p:pic>
        <p:nvPicPr>
          <p:cNvPr id="4098" name="Picture 2" descr="Lập trình đa nền tảng là gì? 8 công cụ tốt nhất phát triển ứng dụng đa nền  tảng">
            <a:extLst>
              <a:ext uri="{FF2B5EF4-FFF2-40B4-BE49-F238E27FC236}">
                <a16:creationId xmlns:a16="http://schemas.microsoft.com/office/drawing/2014/main" id="{5892D809-E2CB-E4C6-5C34-2E3965270E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99" t="9845" r="25311" b="4188"/>
          <a:stretch/>
        </p:blipFill>
        <p:spPr bwMode="auto">
          <a:xfrm>
            <a:off x="1118706" y="391884"/>
            <a:ext cx="609501" cy="606724"/>
          </a:xfrm>
          <a:prstGeom prst="ellipse">
            <a:avLst/>
          </a:prstGeom>
          <a:noFill/>
          <a:extLst>
            <a:ext uri="{909E8E84-426E-40DD-AFC4-6F175D3DCCD1}">
              <a14:hiddenFill xmlns:a14="http://schemas.microsoft.com/office/drawing/2010/main">
                <a:solidFill>
                  <a:srgbClr val="FFFFFF"/>
                </a:solidFill>
              </a14:hiddenFill>
            </a:ext>
          </a:extLst>
        </p:spPr>
      </p:pic>
      <p:sp>
        <p:nvSpPr>
          <p:cNvPr id="2" name="Google Shape;261;p29">
            <a:extLst>
              <a:ext uri="{FF2B5EF4-FFF2-40B4-BE49-F238E27FC236}">
                <a16:creationId xmlns:a16="http://schemas.microsoft.com/office/drawing/2014/main" id="{72101BA2-914B-EADA-D324-790BD535AC29}"/>
              </a:ext>
            </a:extLst>
          </p:cNvPr>
          <p:cNvSpPr txBox="1"/>
          <p:nvPr/>
        </p:nvSpPr>
        <p:spPr>
          <a:xfrm>
            <a:off x="1177126" y="4490590"/>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HỆ ĐIỀU HÀNH ANDROID</a:t>
            </a:r>
          </a:p>
        </p:txBody>
      </p:sp>
      <p:sp>
        <p:nvSpPr>
          <p:cNvPr id="7" name="TextBox 6">
            <a:extLst>
              <a:ext uri="{FF2B5EF4-FFF2-40B4-BE49-F238E27FC236}">
                <a16:creationId xmlns:a16="http://schemas.microsoft.com/office/drawing/2014/main" id="{A5BB722E-E97C-CC36-C113-A2058387700B}"/>
              </a:ext>
            </a:extLst>
          </p:cNvPr>
          <p:cNvSpPr txBox="1"/>
          <p:nvPr/>
        </p:nvSpPr>
        <p:spPr>
          <a:xfrm>
            <a:off x="3170302" y="2156618"/>
            <a:ext cx="5472088" cy="1703030"/>
          </a:xfrm>
          <a:prstGeom prst="rect">
            <a:avLst/>
          </a:prstGeom>
          <a:noFill/>
        </p:spPr>
        <p:txBody>
          <a:bodyPr wrap="square">
            <a:spAutoFit/>
          </a:bodyPr>
          <a:lstStyle/>
          <a:p>
            <a:pPr algn="just">
              <a:lnSpc>
                <a:spcPct val="150000"/>
              </a:lnSpc>
              <a:spcBef>
                <a:spcPts val="720"/>
              </a:spcBef>
              <a:spcAft>
                <a:spcPts val="720"/>
              </a:spcAft>
            </a:pPr>
            <a:r>
              <a:rPr lang="vi-VN" sz="1800">
                <a:solidFill>
                  <a:schemeClr val="tx1"/>
                </a:solidFill>
                <a:effectLst/>
                <a:latin typeface="+mn-lt"/>
                <a:ea typeface="Calibri" panose="020F0502020204030204" pitchFamily="34" charset="0"/>
              </a:rPr>
              <a:t>Là một hệ điều hành dựa trên nền tảng Linux được thiết kế dành cho các thiết bị di động có màn hình cảm ứng như điện thoại thông minh và máy tính bảng. </a:t>
            </a:r>
          </a:p>
        </p:txBody>
      </p:sp>
      <p:pic>
        <p:nvPicPr>
          <p:cNvPr id="9" name="Picture 8" descr="Hệ điều hành Android là gì? Những điều thú vị nên biết về Android">
            <a:extLst>
              <a:ext uri="{FF2B5EF4-FFF2-40B4-BE49-F238E27FC236}">
                <a16:creationId xmlns:a16="http://schemas.microsoft.com/office/drawing/2014/main" id="{D3CE94DC-729A-5F63-EEF2-D97CF480891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250" y="1795461"/>
            <a:ext cx="2910205" cy="1637030"/>
          </a:xfrm>
          <a:prstGeom prst="rect">
            <a:avLst/>
          </a:prstGeom>
          <a:noFill/>
          <a:ln>
            <a:noFill/>
          </a:ln>
        </p:spPr>
      </p:pic>
      <p:sp>
        <p:nvSpPr>
          <p:cNvPr id="3" name="TextBox 2">
            <a:extLst>
              <a:ext uri="{FF2B5EF4-FFF2-40B4-BE49-F238E27FC236}">
                <a16:creationId xmlns:a16="http://schemas.microsoft.com/office/drawing/2014/main" id="{05AA399D-7A61-C88A-E5BE-694811CA5259}"/>
              </a:ext>
            </a:extLst>
          </p:cNvPr>
          <p:cNvSpPr txBox="1"/>
          <p:nvPr/>
        </p:nvSpPr>
        <p:spPr>
          <a:xfrm>
            <a:off x="3170302" y="1291185"/>
            <a:ext cx="5472088" cy="2790508"/>
          </a:xfrm>
          <a:prstGeom prst="rect">
            <a:avLst/>
          </a:prstGeom>
          <a:noFill/>
        </p:spPr>
        <p:txBody>
          <a:bodyPr wrap="square">
            <a:spAutoFit/>
          </a:bodyPr>
          <a:lstStyle/>
          <a:p>
            <a:pPr algn="just">
              <a:lnSpc>
                <a:spcPct val="150000"/>
              </a:lnSpc>
              <a:spcBef>
                <a:spcPts val="720"/>
              </a:spcBef>
              <a:spcAft>
                <a:spcPts val="720"/>
              </a:spcAft>
            </a:pPr>
            <a:r>
              <a:rPr lang="vi-VN" sz="1800">
                <a:solidFill>
                  <a:schemeClr val="tx1"/>
                </a:solidFill>
                <a:effectLst/>
                <a:latin typeface="+mn-lt"/>
                <a:ea typeface="Calibri" panose="020F0502020204030204" pitchFamily="34" charset="0"/>
              </a:rPr>
              <a:t>Ưu điểm</a:t>
            </a:r>
          </a:p>
          <a:p>
            <a:pPr marL="285750" indent="-285750" algn="just">
              <a:spcBef>
                <a:spcPts val="720"/>
              </a:spcBef>
              <a:spcAft>
                <a:spcPts val="720"/>
              </a:spcAft>
              <a:buFont typeface="Arial" panose="020B0604020202020204" pitchFamily="34" charset="0"/>
              <a:buChar char="•"/>
            </a:pPr>
            <a:r>
              <a:rPr lang="vi-VN" sz="1800">
                <a:solidFill>
                  <a:schemeClr val="tx1"/>
                </a:solidFill>
                <a:latin typeface="+mn-lt"/>
                <a:ea typeface="Calibri" panose="020F0502020204030204" pitchFamily="34" charset="0"/>
              </a:rPr>
              <a:t>Kho ứng dụng đa dạng</a:t>
            </a:r>
          </a:p>
          <a:p>
            <a:pPr marL="285750" indent="-285750" algn="just">
              <a:spcBef>
                <a:spcPts val="720"/>
              </a:spcBef>
              <a:spcAft>
                <a:spcPts val="720"/>
              </a:spcAft>
              <a:buFont typeface="Arial" panose="020B0604020202020204" pitchFamily="34" charset="0"/>
              <a:buChar char="•"/>
            </a:pPr>
            <a:r>
              <a:rPr lang="vi-VN" sz="1800">
                <a:solidFill>
                  <a:schemeClr val="tx1"/>
                </a:solidFill>
                <a:effectLst/>
                <a:latin typeface="+mn-lt"/>
                <a:ea typeface="Calibri" panose="020F0502020204030204" pitchFamily="34" charset="0"/>
              </a:rPr>
              <a:t>Mẫu mã đa dạng</a:t>
            </a:r>
          </a:p>
          <a:p>
            <a:pPr marL="285750" indent="-285750" algn="just">
              <a:spcBef>
                <a:spcPts val="720"/>
              </a:spcBef>
              <a:spcAft>
                <a:spcPts val="720"/>
              </a:spcAft>
              <a:buFont typeface="Arial" panose="020B0604020202020204" pitchFamily="34" charset="0"/>
              <a:buChar char="•"/>
            </a:pPr>
            <a:r>
              <a:rPr lang="vi-VN" sz="1800">
                <a:solidFill>
                  <a:schemeClr val="tx1"/>
                </a:solidFill>
                <a:latin typeface="+mn-lt"/>
                <a:ea typeface="Calibri" panose="020F0502020204030204" pitchFamily="34" charset="0"/>
              </a:rPr>
              <a:t>Có thể mở rộng bộ nhớ bằng thẻ nhớ</a:t>
            </a:r>
          </a:p>
          <a:p>
            <a:pPr marL="285750" indent="-285750" algn="just">
              <a:spcBef>
                <a:spcPts val="720"/>
              </a:spcBef>
              <a:spcAft>
                <a:spcPts val="720"/>
              </a:spcAft>
              <a:buFont typeface="Arial" panose="020B0604020202020204" pitchFamily="34" charset="0"/>
              <a:buChar char="•"/>
            </a:pPr>
            <a:r>
              <a:rPr lang="vi-VN" sz="1800">
                <a:solidFill>
                  <a:schemeClr val="tx1"/>
                </a:solidFill>
                <a:effectLst/>
                <a:latin typeface="+mn-lt"/>
                <a:ea typeface="Calibri" panose="020F0502020204030204" pitchFamily="34" charset="0"/>
              </a:rPr>
              <a:t>Khả năng tùy biến cao</a:t>
            </a:r>
          </a:p>
          <a:p>
            <a:pPr marL="285750" indent="-285750" algn="just">
              <a:spcBef>
                <a:spcPts val="720"/>
              </a:spcBef>
              <a:spcAft>
                <a:spcPts val="720"/>
              </a:spcAft>
              <a:buFont typeface="Arial" panose="020B0604020202020204" pitchFamily="34" charset="0"/>
              <a:buChar char="•"/>
            </a:pPr>
            <a:r>
              <a:rPr lang="vi-VN" sz="1800">
                <a:solidFill>
                  <a:schemeClr val="tx1"/>
                </a:solidFill>
                <a:latin typeface="+mn-lt"/>
                <a:ea typeface="Calibri" panose="020F0502020204030204" pitchFamily="34" charset="0"/>
              </a:rPr>
              <a:t>Người dùng ưa chuộng nhiều</a:t>
            </a:r>
            <a:endParaRPr lang="vi-VN" sz="1800">
              <a:solidFill>
                <a:schemeClr val="tx1"/>
              </a:solidFill>
              <a:effectLst/>
              <a:latin typeface="+mn-lt"/>
              <a:ea typeface="Calibri" panose="020F0502020204030204" pitchFamily="34" charset="0"/>
            </a:endParaRPr>
          </a:p>
        </p:txBody>
      </p:sp>
      <p:sp>
        <p:nvSpPr>
          <p:cNvPr id="5" name="TextBox 4">
            <a:extLst>
              <a:ext uri="{FF2B5EF4-FFF2-40B4-BE49-F238E27FC236}">
                <a16:creationId xmlns:a16="http://schemas.microsoft.com/office/drawing/2014/main" id="{B1F0E7A5-E827-6CA8-CA21-26FCB9806AF7}"/>
              </a:ext>
            </a:extLst>
          </p:cNvPr>
          <p:cNvSpPr txBox="1"/>
          <p:nvPr/>
        </p:nvSpPr>
        <p:spPr>
          <a:xfrm>
            <a:off x="3170302" y="1404764"/>
            <a:ext cx="5472088" cy="2333972"/>
          </a:xfrm>
          <a:prstGeom prst="rect">
            <a:avLst/>
          </a:prstGeom>
          <a:noFill/>
        </p:spPr>
        <p:txBody>
          <a:bodyPr wrap="square">
            <a:spAutoFit/>
          </a:bodyPr>
          <a:lstStyle/>
          <a:p>
            <a:pPr algn="just">
              <a:lnSpc>
                <a:spcPct val="150000"/>
              </a:lnSpc>
              <a:spcBef>
                <a:spcPts val="720"/>
              </a:spcBef>
              <a:spcAft>
                <a:spcPts val="720"/>
              </a:spcAft>
            </a:pPr>
            <a:r>
              <a:rPr lang="vi-VN" sz="1800">
                <a:solidFill>
                  <a:schemeClr val="tx1"/>
                </a:solidFill>
                <a:latin typeface="+mn-lt"/>
                <a:ea typeface="Calibri" panose="020F0502020204030204" pitchFamily="34" charset="0"/>
              </a:rPr>
              <a:t>Nhược</a:t>
            </a:r>
            <a:r>
              <a:rPr lang="vi-VN" sz="1800">
                <a:solidFill>
                  <a:schemeClr val="tx1"/>
                </a:solidFill>
                <a:effectLst/>
                <a:latin typeface="+mn-lt"/>
                <a:ea typeface="Calibri" panose="020F0502020204030204" pitchFamily="34" charset="0"/>
              </a:rPr>
              <a:t> điểm</a:t>
            </a:r>
          </a:p>
          <a:p>
            <a:pPr marL="285750" indent="-285750" algn="just">
              <a:spcBef>
                <a:spcPts val="720"/>
              </a:spcBef>
              <a:spcAft>
                <a:spcPts val="720"/>
              </a:spcAft>
              <a:buFont typeface="Arial" panose="020B0604020202020204" pitchFamily="34" charset="0"/>
              <a:buChar char="•"/>
            </a:pPr>
            <a:r>
              <a:rPr lang="vi-VN" sz="1800">
                <a:solidFill>
                  <a:schemeClr val="tx1"/>
                </a:solidFill>
                <a:latin typeface="+mn-lt"/>
                <a:ea typeface="Calibri" panose="020F0502020204030204" pitchFamily="34" charset="0"/>
              </a:rPr>
              <a:t>Nhiều ứng dụng chạy ngầm làm chậm máy</a:t>
            </a:r>
          </a:p>
          <a:p>
            <a:pPr marL="285750" indent="-285750" algn="just">
              <a:spcBef>
                <a:spcPts val="720"/>
              </a:spcBef>
              <a:spcAft>
                <a:spcPts val="720"/>
              </a:spcAft>
              <a:buFont typeface="Arial" panose="020B0604020202020204" pitchFamily="34" charset="0"/>
              <a:buChar char="•"/>
            </a:pPr>
            <a:r>
              <a:rPr lang="vi-VN" sz="1800">
                <a:solidFill>
                  <a:schemeClr val="tx1"/>
                </a:solidFill>
                <a:latin typeface="+mn-lt"/>
                <a:ea typeface="Calibri" panose="020F0502020204030204" pitchFamily="34" charset="0"/>
              </a:rPr>
              <a:t>Một số ứng dụng chưa được tối ưu hóa</a:t>
            </a:r>
          </a:p>
          <a:p>
            <a:pPr marL="285750" indent="-285750" algn="just">
              <a:spcBef>
                <a:spcPts val="720"/>
              </a:spcBef>
              <a:spcAft>
                <a:spcPts val="720"/>
              </a:spcAft>
              <a:buFont typeface="Arial" panose="020B0604020202020204" pitchFamily="34" charset="0"/>
              <a:buChar char="•"/>
            </a:pPr>
            <a:r>
              <a:rPr lang="vi-VN" sz="1800">
                <a:solidFill>
                  <a:schemeClr val="tx1"/>
                </a:solidFill>
                <a:latin typeface="+mn-lt"/>
                <a:ea typeface="Calibri" panose="020F0502020204030204" pitchFamily="34" charset="0"/>
              </a:rPr>
              <a:t>Chất lượng một số ứng dụng còn kém</a:t>
            </a:r>
          </a:p>
          <a:p>
            <a:pPr marL="285750" indent="-285750" algn="just">
              <a:spcBef>
                <a:spcPts val="720"/>
              </a:spcBef>
              <a:spcAft>
                <a:spcPts val="720"/>
              </a:spcAft>
              <a:buFont typeface="Arial" panose="020B0604020202020204" pitchFamily="34" charset="0"/>
              <a:buChar char="•"/>
            </a:pPr>
            <a:r>
              <a:rPr lang="vi-VN" sz="1800">
                <a:solidFill>
                  <a:schemeClr val="tx1"/>
                </a:solidFill>
                <a:latin typeface="+mn-lt"/>
                <a:ea typeface="Calibri" panose="020F0502020204030204" pitchFamily="34" charset="0"/>
              </a:rPr>
              <a:t>Dễ bị Virus</a:t>
            </a:r>
          </a:p>
        </p:txBody>
      </p:sp>
    </p:spTree>
    <p:extLst>
      <p:ext uri="{BB962C8B-B14F-4D97-AF65-F5344CB8AC3E}">
        <p14:creationId xmlns:p14="http://schemas.microsoft.com/office/powerpoint/2010/main" val="12573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1" nodeType="clickEffect">
                                  <p:stCondLst>
                                    <p:cond delay="0"/>
                                  </p:stCondLst>
                                  <p:childTnLst>
                                    <p:anim calcmode="lin" valueType="num">
                                      <p:cBhvr additive="base">
                                        <p:cTn id="30" dur="500"/>
                                        <p:tgtEl>
                                          <p:spTgt spid="5"/>
                                        </p:tgtEl>
                                        <p:attrNameLst>
                                          <p:attrName>ppt_x</p:attrName>
                                        </p:attrNameLst>
                                      </p:cBhvr>
                                      <p:tavLst>
                                        <p:tav tm="0">
                                          <p:val>
                                            <p:strVal val="ppt_x"/>
                                          </p:val>
                                        </p:tav>
                                        <p:tav tm="100000">
                                          <p:val>
                                            <p:strVal val="ppt_x"/>
                                          </p:val>
                                        </p:tav>
                                      </p:tavLst>
                                    </p:anim>
                                    <p:anim calcmode="lin" valueType="num">
                                      <p:cBhvr additive="base">
                                        <p:cTn id="31" dur="500"/>
                                        <p:tgtEl>
                                          <p:spTgt spid="5"/>
                                        </p:tgtEl>
                                        <p:attrNameLst>
                                          <p:attrName>ppt_y</p:attrName>
                                        </p:attrNameLst>
                                      </p:cBhvr>
                                      <p:tavLst>
                                        <p:tav tm="0">
                                          <p:val>
                                            <p:strVal val="ppt_y"/>
                                          </p:val>
                                        </p:tav>
                                        <p:tav tm="100000">
                                          <p:val>
                                            <p:strVal val="1+ppt_h/2"/>
                                          </p:val>
                                        </p:tav>
                                      </p:tavLst>
                                    </p:anim>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3"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2251247" y="434733"/>
            <a:ext cx="4503454"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CƠ SỞ LÝ LUẬN</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52127" y="4519196"/>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3000" b="1">
                <a:solidFill>
                  <a:schemeClr val="tx1"/>
                </a:solidFill>
                <a:latin typeface="Segoe UI Black" panose="020B0A02040204020203" pitchFamily="34" charset="0"/>
                <a:ea typeface="Segoe UI Black" panose="020B0A02040204020203" pitchFamily="34" charset="0"/>
                <a:cs typeface="Lexend Deca"/>
                <a:sym typeface="Lexend Deca"/>
              </a:rPr>
              <a:t>FLUTTER</a:t>
            </a:r>
          </a:p>
        </p:txBody>
      </p:sp>
      <p:sp>
        <p:nvSpPr>
          <p:cNvPr id="5" name="TextBox 4">
            <a:extLst>
              <a:ext uri="{FF2B5EF4-FFF2-40B4-BE49-F238E27FC236}">
                <a16:creationId xmlns:a16="http://schemas.microsoft.com/office/drawing/2014/main" id="{8B365567-4DE7-0095-5873-C72F5E84DC1A}"/>
              </a:ext>
            </a:extLst>
          </p:cNvPr>
          <p:cNvSpPr txBox="1"/>
          <p:nvPr/>
        </p:nvSpPr>
        <p:spPr>
          <a:xfrm>
            <a:off x="3275677" y="1468293"/>
            <a:ext cx="5638573" cy="2610971"/>
          </a:xfrm>
          <a:prstGeom prst="rect">
            <a:avLst/>
          </a:prstGeom>
          <a:noFill/>
        </p:spPr>
        <p:txBody>
          <a:bodyPr wrap="square">
            <a:spAutoFit/>
          </a:bodyPr>
          <a:lstStyle/>
          <a:p>
            <a:pPr algn="just">
              <a:lnSpc>
                <a:spcPct val="150000"/>
              </a:lnSpc>
              <a:spcBef>
                <a:spcPts val="300"/>
              </a:spcBef>
              <a:spcAft>
                <a:spcPts val="300"/>
              </a:spcAft>
            </a:pPr>
            <a:r>
              <a:rPr lang="vi-VN" sz="1800">
                <a:solidFill>
                  <a:schemeClr val="tx1"/>
                </a:solidFill>
                <a:effectLst/>
                <a:latin typeface="+mn-lt"/>
                <a:ea typeface="Calibri" panose="020F0502020204030204" pitchFamily="34" charset="0"/>
              </a:rPr>
              <a:t>Flutter là một khung nguồn mở do Google phát triển và hỗ trợ. </a:t>
            </a:r>
          </a:p>
          <a:p>
            <a:pPr algn="just">
              <a:lnSpc>
                <a:spcPct val="150000"/>
              </a:lnSpc>
              <a:spcBef>
                <a:spcPts val="300"/>
              </a:spcBef>
              <a:spcAft>
                <a:spcPts val="300"/>
              </a:spcAft>
            </a:pPr>
            <a:r>
              <a:rPr lang="vi-VN" sz="1800">
                <a:solidFill>
                  <a:schemeClr val="tx1"/>
                </a:solidFill>
                <a:effectLst/>
                <a:latin typeface="+mn-lt"/>
                <a:ea typeface="Calibri" panose="020F0502020204030204" pitchFamily="34" charset="0"/>
              </a:rPr>
              <a:t>Các nhà phát triển frontend và fullstack sử dụng Flutter để xây dựng giao diện người dùng (UI) của ứng dụng cho nhiều nền tảng chỉ với một nền mã duy nhất.</a:t>
            </a:r>
            <a:endParaRPr lang="en-US" sz="1800">
              <a:solidFill>
                <a:schemeClr val="tx1"/>
              </a:solidFill>
              <a:effectLst/>
              <a:latin typeface="+mn-lt"/>
              <a:ea typeface="Calibri" panose="020F0502020204030204" pitchFamily="34" charset="0"/>
            </a:endParaRPr>
          </a:p>
        </p:txBody>
      </p:sp>
      <p:pic>
        <p:nvPicPr>
          <p:cNvPr id="8" name="Picture 7" descr="Flutter là gì? Ứng dụng đa dạng của Flutter phổ biến nhất">
            <a:extLst>
              <a:ext uri="{FF2B5EF4-FFF2-40B4-BE49-F238E27FC236}">
                <a16:creationId xmlns:a16="http://schemas.microsoft.com/office/drawing/2014/main" id="{4341AA73-F1B9-21A9-65B5-BCB2E11D000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750" y="1529672"/>
            <a:ext cx="2678342" cy="2012516"/>
          </a:xfrm>
          <a:prstGeom prst="rect">
            <a:avLst/>
          </a:prstGeom>
          <a:noFill/>
          <a:ln>
            <a:noFill/>
          </a:ln>
        </p:spPr>
      </p:pic>
    </p:spTree>
    <p:extLst>
      <p:ext uri="{BB962C8B-B14F-4D97-AF65-F5344CB8AC3E}">
        <p14:creationId xmlns:p14="http://schemas.microsoft.com/office/powerpoint/2010/main" val="1352754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6" name="Google Shape;316;p32"/>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nvGrpSpPr>
          <p:cNvPr id="318" name="Google Shape;318;p32"/>
          <p:cNvGrpSpPr/>
          <p:nvPr/>
        </p:nvGrpSpPr>
        <p:grpSpPr>
          <a:xfrm>
            <a:off x="7526973" y="530839"/>
            <a:ext cx="897018" cy="324596"/>
            <a:chOff x="7526973" y="530839"/>
            <a:chExt cx="897018" cy="324596"/>
          </a:xfrm>
          <a:solidFill>
            <a:schemeClr val="bg1"/>
          </a:solidFill>
        </p:grpSpPr>
        <p:grpSp>
          <p:nvGrpSpPr>
            <p:cNvPr id="319" name="Google Shape;319;p32"/>
            <p:cNvGrpSpPr/>
            <p:nvPr/>
          </p:nvGrpSpPr>
          <p:grpSpPr>
            <a:xfrm>
              <a:off x="7526973" y="530839"/>
              <a:ext cx="332201" cy="324420"/>
              <a:chOff x="3380213" y="4209475"/>
              <a:chExt cx="403450" cy="394000"/>
            </a:xfrm>
            <a:grpFill/>
          </p:grpSpPr>
          <p:sp>
            <p:nvSpPr>
              <p:cNvPr id="320" name="Google Shape;320;p32"/>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1" name="Google Shape;321;p32"/>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22" name="Google Shape;322;p32"/>
            <p:cNvGrpSpPr/>
            <p:nvPr/>
          </p:nvGrpSpPr>
          <p:grpSpPr>
            <a:xfrm>
              <a:off x="8054864" y="531011"/>
              <a:ext cx="369126" cy="324424"/>
              <a:chOff x="4467200" y="877100"/>
              <a:chExt cx="481825" cy="423475"/>
            </a:xfrm>
            <a:grpFill/>
          </p:grpSpPr>
          <p:sp>
            <p:nvSpPr>
              <p:cNvPr id="323" name="Google Shape;323;p3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4" name="Google Shape;324;p3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5" name="Google Shape;325;p3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6" name="Google Shape;326;p3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grpSp>
        <p:nvGrpSpPr>
          <p:cNvPr id="327" name="Google Shape;327;p32"/>
          <p:cNvGrpSpPr/>
          <p:nvPr/>
        </p:nvGrpSpPr>
        <p:grpSpPr>
          <a:xfrm>
            <a:off x="8054884" y="4613755"/>
            <a:ext cx="332212" cy="332592"/>
            <a:chOff x="6674938" y="1490925"/>
            <a:chExt cx="393850" cy="394300"/>
          </a:xfrm>
          <a:solidFill>
            <a:schemeClr val="bg1"/>
          </a:solidFill>
        </p:grpSpPr>
        <p:sp>
          <p:nvSpPr>
            <p:cNvPr id="328" name="Google Shape;328;p32"/>
            <p:cNvSpPr/>
            <p:nvPr/>
          </p:nvSpPr>
          <p:spPr>
            <a:xfrm>
              <a:off x="6767813" y="1514925"/>
              <a:ext cx="23150" cy="46250"/>
            </a:xfrm>
            <a:custGeom>
              <a:avLst/>
              <a:gdLst/>
              <a:ahLst/>
              <a:cxnLst/>
              <a:rect l="l" t="t" r="r" b="b"/>
              <a:pathLst>
                <a:path w="926" h="1850" extrusionOk="0">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29" name="Google Shape;329;p32"/>
            <p:cNvSpPr/>
            <p:nvPr/>
          </p:nvSpPr>
          <p:spPr>
            <a:xfrm>
              <a:off x="6721588" y="1490925"/>
              <a:ext cx="23150" cy="70250"/>
            </a:xfrm>
            <a:custGeom>
              <a:avLst/>
              <a:gdLst/>
              <a:ahLst/>
              <a:cxnLst/>
              <a:rect l="l" t="t" r="r" b="b"/>
              <a:pathLst>
                <a:path w="926" h="2810" extrusionOk="0">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0" name="Google Shape;330;p32"/>
            <p:cNvSpPr/>
            <p:nvPr/>
          </p:nvSpPr>
          <p:spPr>
            <a:xfrm>
              <a:off x="6998963" y="1490925"/>
              <a:ext cx="22725" cy="70250"/>
            </a:xfrm>
            <a:custGeom>
              <a:avLst/>
              <a:gdLst/>
              <a:ahLst/>
              <a:cxnLst/>
              <a:rect l="l" t="t" r="r" b="b"/>
              <a:pathLst>
                <a:path w="909" h="2810" extrusionOk="0">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1" name="Google Shape;331;p32"/>
            <p:cNvSpPr/>
            <p:nvPr/>
          </p:nvSpPr>
          <p:spPr>
            <a:xfrm>
              <a:off x="6952738" y="1514925"/>
              <a:ext cx="23150" cy="46250"/>
            </a:xfrm>
            <a:custGeom>
              <a:avLst/>
              <a:gdLst/>
              <a:ahLst/>
              <a:cxnLst/>
              <a:rect l="l" t="t" r="r" b="b"/>
              <a:pathLst>
                <a:path w="926" h="1850" extrusionOk="0">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2" name="Google Shape;332;p32"/>
            <p:cNvSpPr/>
            <p:nvPr/>
          </p:nvSpPr>
          <p:spPr>
            <a:xfrm>
              <a:off x="6674938" y="1584250"/>
              <a:ext cx="393850" cy="300975"/>
            </a:xfrm>
            <a:custGeom>
              <a:avLst/>
              <a:gdLst/>
              <a:ahLst/>
              <a:cxnLst/>
              <a:rect l="l" t="t" r="r" b="b"/>
              <a:pathLst>
                <a:path w="15754" h="12039" extrusionOk="0">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3" name="Google Shape;333;p32"/>
            <p:cNvSpPr/>
            <p:nvPr/>
          </p:nvSpPr>
          <p:spPr>
            <a:xfrm>
              <a:off x="6837188" y="1502700"/>
              <a:ext cx="69350" cy="104700"/>
            </a:xfrm>
            <a:custGeom>
              <a:avLst/>
              <a:gdLst/>
              <a:ahLst/>
              <a:cxnLst/>
              <a:rect l="l" t="t" r="r" b="b"/>
              <a:pathLst>
                <a:path w="2774" h="4188" extrusionOk="0">
                  <a:moveTo>
                    <a:pt x="1378" y="1"/>
                  </a:moveTo>
                  <a:cubicBezTo>
                    <a:pt x="628" y="1"/>
                    <a:pt x="0" y="629"/>
                    <a:pt x="0" y="1378"/>
                  </a:cubicBezTo>
                  <a:lnTo>
                    <a:pt x="0" y="4188"/>
                  </a:lnTo>
                  <a:lnTo>
                    <a:pt x="2773" y="4188"/>
                  </a:lnTo>
                  <a:lnTo>
                    <a:pt x="2773" y="1378"/>
                  </a:lnTo>
                  <a:cubicBezTo>
                    <a:pt x="2773" y="629"/>
                    <a:pt x="2145" y="1"/>
                    <a:pt x="1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4" name="Google Shape;334;p32"/>
            <p:cNvSpPr/>
            <p:nvPr/>
          </p:nvSpPr>
          <p:spPr>
            <a:xfrm>
              <a:off x="6837188" y="1630475"/>
              <a:ext cx="69350" cy="45400"/>
            </a:xfrm>
            <a:custGeom>
              <a:avLst/>
              <a:gdLst/>
              <a:ahLst/>
              <a:cxnLst/>
              <a:rect l="l" t="t" r="r" b="b"/>
              <a:pathLst>
                <a:path w="2774" h="1816" extrusionOk="0">
                  <a:moveTo>
                    <a:pt x="0" y="1"/>
                  </a:moveTo>
                  <a:lnTo>
                    <a:pt x="0" y="419"/>
                  </a:lnTo>
                  <a:cubicBezTo>
                    <a:pt x="0" y="1187"/>
                    <a:pt x="628" y="1815"/>
                    <a:pt x="1378" y="1815"/>
                  </a:cubicBezTo>
                  <a:cubicBezTo>
                    <a:pt x="2145" y="1815"/>
                    <a:pt x="2773" y="1187"/>
                    <a:pt x="2773" y="419"/>
                  </a:cubicBez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grpSp>
        <p:nvGrpSpPr>
          <p:cNvPr id="335" name="Google Shape;335;p32"/>
          <p:cNvGrpSpPr/>
          <p:nvPr/>
        </p:nvGrpSpPr>
        <p:grpSpPr>
          <a:xfrm>
            <a:off x="7495358" y="4615864"/>
            <a:ext cx="332239" cy="328589"/>
            <a:chOff x="3385438" y="2850425"/>
            <a:chExt cx="398225" cy="393850"/>
          </a:xfrm>
          <a:solidFill>
            <a:schemeClr val="bg1"/>
          </a:solidFill>
        </p:grpSpPr>
        <p:sp>
          <p:nvSpPr>
            <p:cNvPr id="336" name="Google Shape;336;p32"/>
            <p:cNvSpPr/>
            <p:nvPr/>
          </p:nvSpPr>
          <p:spPr>
            <a:xfrm>
              <a:off x="3482688" y="2966450"/>
              <a:ext cx="207625" cy="122150"/>
            </a:xfrm>
            <a:custGeom>
              <a:avLst/>
              <a:gdLst/>
              <a:ahLst/>
              <a:cxnLst/>
              <a:rect l="l" t="t" r="r" b="b"/>
              <a:pathLst>
                <a:path w="8305" h="4886" extrusionOk="0">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7" name="Google Shape;337;p32"/>
            <p:cNvSpPr/>
            <p:nvPr/>
          </p:nvSpPr>
          <p:spPr>
            <a:xfrm>
              <a:off x="3598288" y="3001325"/>
              <a:ext cx="23125" cy="23125"/>
            </a:xfrm>
            <a:custGeom>
              <a:avLst/>
              <a:gdLst/>
              <a:ahLst/>
              <a:cxnLst/>
              <a:rect l="l" t="t" r="r" b="b"/>
              <a:pathLst>
                <a:path w="925" h="925" extrusionOk="0">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8" name="Google Shape;338;p32"/>
            <p:cNvSpPr/>
            <p:nvPr/>
          </p:nvSpPr>
          <p:spPr>
            <a:xfrm>
              <a:off x="3385438" y="2850425"/>
              <a:ext cx="398225" cy="393850"/>
            </a:xfrm>
            <a:custGeom>
              <a:avLst/>
              <a:gdLst/>
              <a:ahLst/>
              <a:cxnLst/>
              <a:rect l="l" t="t" r="r" b="b"/>
              <a:pathLst>
                <a:path w="15929" h="15754" extrusionOk="0">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sp>
          <p:nvSpPr>
            <p:cNvPr id="339" name="Google Shape;339;p32"/>
            <p:cNvSpPr/>
            <p:nvPr/>
          </p:nvSpPr>
          <p:spPr>
            <a:xfrm>
              <a:off x="3482688" y="3051925"/>
              <a:ext cx="207625" cy="76350"/>
            </a:xfrm>
            <a:custGeom>
              <a:avLst/>
              <a:gdLst/>
              <a:ahLst/>
              <a:cxnLst/>
              <a:rect l="l" t="t" r="r" b="b"/>
              <a:pathLst>
                <a:path w="8305" h="3054" extrusionOk="0">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latin typeface="+mn-lt"/>
              </a:endParaRPr>
            </a:p>
          </p:txBody>
        </p:sp>
      </p:grpSp>
      <p:sp>
        <p:nvSpPr>
          <p:cNvPr id="341" name="Google Shape;341;p32"/>
          <p:cNvSpPr txBox="1"/>
          <p:nvPr/>
        </p:nvSpPr>
        <p:spPr>
          <a:xfrm>
            <a:off x="2251247" y="434733"/>
            <a:ext cx="4503454" cy="49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sz="3200" b="1">
                <a:solidFill>
                  <a:schemeClr val="bg1"/>
                </a:solidFill>
                <a:latin typeface="Segoe UI Black" panose="020B0A02040204020203" pitchFamily="34" charset="0"/>
                <a:ea typeface="Segoe UI Black" panose="020B0A02040204020203" pitchFamily="34" charset="0"/>
                <a:cs typeface="Lexend Deca"/>
                <a:sym typeface="Lexend Deca"/>
              </a:rPr>
              <a:t>CƠ SỞ LÝ LUẬN</a:t>
            </a:r>
          </a:p>
        </p:txBody>
      </p:sp>
      <p:sp>
        <p:nvSpPr>
          <p:cNvPr id="2" name="Google Shape;261;p29">
            <a:extLst>
              <a:ext uri="{FF2B5EF4-FFF2-40B4-BE49-F238E27FC236}">
                <a16:creationId xmlns:a16="http://schemas.microsoft.com/office/drawing/2014/main" id="{72101BA2-914B-EADA-D324-790BD535AC29}"/>
              </a:ext>
            </a:extLst>
          </p:cNvPr>
          <p:cNvSpPr txBox="1"/>
          <p:nvPr/>
        </p:nvSpPr>
        <p:spPr>
          <a:xfrm>
            <a:off x="1052127" y="4519196"/>
            <a:ext cx="6572589" cy="62430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b="1">
                <a:solidFill>
                  <a:schemeClr val="tx1"/>
                </a:solidFill>
                <a:latin typeface="Segoe UI Black" panose="020B0A02040204020203" pitchFamily="34" charset="0"/>
                <a:ea typeface="Segoe UI Black" panose="020B0A02040204020203" pitchFamily="34" charset="0"/>
                <a:cs typeface="Lexend Deca"/>
                <a:sym typeface="Lexend Deca"/>
              </a:rPr>
              <a:t>DART</a:t>
            </a:r>
          </a:p>
        </p:txBody>
      </p:sp>
      <p:sp>
        <p:nvSpPr>
          <p:cNvPr id="5" name="TextBox 4">
            <a:extLst>
              <a:ext uri="{FF2B5EF4-FFF2-40B4-BE49-F238E27FC236}">
                <a16:creationId xmlns:a16="http://schemas.microsoft.com/office/drawing/2014/main" id="{8B365567-4DE7-0095-5873-C72F5E84DC1A}"/>
              </a:ext>
            </a:extLst>
          </p:cNvPr>
          <p:cNvSpPr txBox="1"/>
          <p:nvPr/>
        </p:nvSpPr>
        <p:spPr>
          <a:xfrm>
            <a:off x="3008226" y="1203358"/>
            <a:ext cx="6026046" cy="3026470"/>
          </a:xfrm>
          <a:prstGeom prst="rect">
            <a:avLst/>
          </a:prstGeom>
          <a:noFill/>
        </p:spPr>
        <p:txBody>
          <a:bodyPr wrap="square">
            <a:spAutoFit/>
          </a:bodyPr>
          <a:lstStyle/>
          <a:p>
            <a:pPr algn="just">
              <a:lnSpc>
                <a:spcPct val="150000"/>
              </a:lnSpc>
              <a:spcBef>
                <a:spcPts val="300"/>
              </a:spcBef>
              <a:spcAft>
                <a:spcPts val="300"/>
              </a:spcAft>
            </a:pPr>
            <a:r>
              <a:rPr lang="vi-VN" sz="1800">
                <a:solidFill>
                  <a:schemeClr val="tx1"/>
                </a:solidFill>
                <a:effectLst/>
                <a:latin typeface="+mn-lt"/>
                <a:ea typeface="Calibri" panose="020F0502020204030204" pitchFamily="34" charset="0"/>
              </a:rPr>
              <a:t>Dart là ngôn ngữ lập trình cho Flutter- bộ công cụ giao diện người dùng của Google để xây dựng các ứng dụng Mobile, Web và Desktop app đẹp, được biên dịch nguyên bản từ một cơ sở mã code duy nhất.</a:t>
            </a:r>
          </a:p>
          <a:p>
            <a:pPr algn="just">
              <a:lnSpc>
                <a:spcPct val="150000"/>
              </a:lnSpc>
              <a:spcBef>
                <a:spcPts val="300"/>
              </a:spcBef>
              <a:spcAft>
                <a:spcPts val="300"/>
              </a:spcAft>
            </a:pPr>
            <a:r>
              <a:rPr lang="vi-VN" sz="1800" kern="0">
                <a:solidFill>
                  <a:schemeClr val="tx1"/>
                </a:solidFill>
                <a:effectLst/>
                <a:latin typeface="+mn-lt"/>
                <a:ea typeface="Calibri" panose="020F0502020204030204" pitchFamily="34" charset="0"/>
              </a:rPr>
              <a:t>Dart là ngôn ngữ lập trình đa mục đích ban đầu được phát triển bởi Google và sau đó được Ecma (ECMA-408) phê chuẩn làm tiêu chuẩn</a:t>
            </a:r>
            <a:endParaRPr lang="en-US" sz="1800">
              <a:solidFill>
                <a:schemeClr val="tx1"/>
              </a:solidFill>
              <a:effectLst/>
              <a:latin typeface="+mn-lt"/>
              <a:ea typeface="Calibri" panose="020F0502020204030204" pitchFamily="34" charset="0"/>
            </a:endParaRPr>
          </a:p>
        </p:txBody>
      </p:sp>
      <p:pic>
        <p:nvPicPr>
          <p:cNvPr id="3" name="Picture 2" descr="Giới thiệu ngôn ngữ lập trình Dart - Tự học lập trình">
            <a:extLst>
              <a:ext uri="{FF2B5EF4-FFF2-40B4-BE49-F238E27FC236}">
                <a16:creationId xmlns:a16="http://schemas.microsoft.com/office/drawing/2014/main" id="{742FAD0C-CDBD-E017-C2ED-D334B68419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9728" y="1677952"/>
            <a:ext cx="2843334" cy="1936700"/>
          </a:xfrm>
          <a:prstGeom prst="rect">
            <a:avLst/>
          </a:prstGeom>
          <a:noFill/>
          <a:ln>
            <a:noFill/>
          </a:ln>
        </p:spPr>
      </p:pic>
    </p:spTree>
    <p:extLst>
      <p:ext uri="{BB962C8B-B14F-4D97-AF65-F5344CB8AC3E}">
        <p14:creationId xmlns:p14="http://schemas.microsoft.com/office/powerpoint/2010/main" val="102995175"/>
      </p:ext>
    </p:extLst>
  </p:cSld>
  <p:clrMapOvr>
    <a:masterClrMapping/>
  </p:clrMapOvr>
</p:sld>
</file>

<file path=ppt/theme/theme1.xml><?xml version="1.0" encoding="utf-8"?>
<a:theme xmlns:a="http://schemas.openxmlformats.org/drawingml/2006/main" name="Texting App Pitch Deck by Slidesgo">
  <a:themeElements>
    <a:clrScheme name="Simple Light">
      <a:dk1>
        <a:srgbClr val="000000"/>
      </a:dk1>
      <a:lt1>
        <a:srgbClr val="FFFFFF"/>
      </a:lt1>
      <a:dk2>
        <a:srgbClr val="14279B"/>
      </a:dk2>
      <a:lt2>
        <a:srgbClr val="3D56B2"/>
      </a:lt2>
      <a:accent1>
        <a:srgbClr val="5C7AEA"/>
      </a:accent1>
      <a:accent2>
        <a:srgbClr val="E6E6E6"/>
      </a:accent2>
      <a:accent3>
        <a:srgbClr val="8AA4F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2018</Words>
  <Application>Microsoft Office PowerPoint</Application>
  <PresentationFormat>On-screen Show (16:9)</PresentationFormat>
  <Paragraphs>200</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Anaheim</vt:lpstr>
      <vt:lpstr>Times New Roman</vt:lpstr>
      <vt:lpstr>Symbol</vt:lpstr>
      <vt:lpstr>Segoe UI Black</vt:lpstr>
      <vt:lpstr>Lexend Deca</vt:lpstr>
      <vt:lpstr>Work Sans</vt:lpstr>
      <vt:lpstr>Arial</vt:lpstr>
      <vt:lpstr>Texting App Pitch Deck by Slidesgo</vt:lpstr>
      <vt:lpstr>LẬP TRÌNH  ĐA NỀN TẢNG CHO  ỨNG DỤNG DI ĐỘNG</vt:lpstr>
      <vt:lpstr>MEMBER</vt:lpstr>
      <vt:lpstr>MỞ ĐẦU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FireStore</vt:lpstr>
      <vt:lpstr>SO SÁNH SQLITE VÀ FIREBASE</vt:lpstr>
      <vt:lpstr>TÍNH NĂNG CỐT LÕI</vt:lpstr>
      <vt:lpstr>BLoC</vt:lpstr>
      <vt:lpstr>Kiến trúc BLoC</vt:lpstr>
      <vt:lpstr>BLoC Architecture</vt:lpstr>
      <vt:lpstr>Stream</vt:lpstr>
      <vt:lpstr>CÁC BƯỚC TIẾN HÀNH</vt:lpstr>
      <vt:lpstr>CÁC BƯỚC TIẾN HÀNH</vt:lpstr>
      <vt:lpstr>CÁC BƯỚC TIẾN HÀNH</vt:lpstr>
      <vt:lpstr>CÁC BƯỚC TIẾN HÀNH</vt:lpstr>
      <vt:lpstr>CÂU HỎI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ĐA NỀN TẢNG CHO  ỨNG DỤNG DI ĐỘNG</dc:title>
  <cp:lastModifiedBy>Ngân</cp:lastModifiedBy>
  <cp:revision>15</cp:revision>
  <dcterms:modified xsi:type="dcterms:W3CDTF">2023-08-15T15:55:04Z</dcterms:modified>
</cp:coreProperties>
</file>